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853" r:id="rId2"/>
    <p:sldId id="1029" r:id="rId3"/>
    <p:sldId id="1066" r:id="rId4"/>
    <p:sldId id="1067" r:id="rId5"/>
    <p:sldId id="1068" r:id="rId6"/>
    <p:sldId id="1071" r:id="rId7"/>
    <p:sldId id="1030" r:id="rId8"/>
    <p:sldId id="1069" r:id="rId9"/>
    <p:sldId id="1031" r:id="rId10"/>
    <p:sldId id="1032" r:id="rId11"/>
    <p:sldId id="1070" r:id="rId12"/>
    <p:sldId id="1033" r:id="rId13"/>
    <p:sldId id="1034" r:id="rId14"/>
    <p:sldId id="1035" r:id="rId15"/>
    <p:sldId id="1036" r:id="rId16"/>
    <p:sldId id="1037" r:id="rId17"/>
    <p:sldId id="1038" r:id="rId18"/>
    <p:sldId id="1039" r:id="rId19"/>
    <p:sldId id="1040" r:id="rId20"/>
    <p:sldId id="1041" r:id="rId21"/>
    <p:sldId id="1042" r:id="rId22"/>
    <p:sldId id="1043" r:id="rId23"/>
    <p:sldId id="1044" r:id="rId24"/>
    <p:sldId id="1045" r:id="rId25"/>
    <p:sldId id="1046" r:id="rId26"/>
    <p:sldId id="1047" r:id="rId27"/>
    <p:sldId id="1048" r:id="rId28"/>
    <p:sldId id="1049" r:id="rId29"/>
    <p:sldId id="1050" r:id="rId30"/>
    <p:sldId id="1051" r:id="rId31"/>
    <p:sldId id="1052" r:id="rId32"/>
    <p:sldId id="1053" r:id="rId33"/>
    <p:sldId id="1054" r:id="rId34"/>
    <p:sldId id="1055" r:id="rId35"/>
    <p:sldId id="1056" r:id="rId36"/>
    <p:sldId id="1057" r:id="rId37"/>
    <p:sldId id="1058" r:id="rId38"/>
    <p:sldId id="1059" r:id="rId39"/>
    <p:sldId id="1060" r:id="rId40"/>
    <p:sldId id="1061" r:id="rId41"/>
    <p:sldId id="1063" r:id="rId42"/>
    <p:sldId id="1062" r:id="rId43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453188"/>
            <a:ext cx="2133600" cy="287337"/>
          </a:xfrm>
          <a:prstGeom prst="rect">
            <a:avLst/>
          </a:prstGeo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1A73A830-9806-4B39-978A-C64D5D9E299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432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‹Nr.›</a:t>
            </a:fld>
            <a:r>
              <a:rPr lang="de-DE" altLang="de-DE" dirty="0" smtClean="0"/>
              <a:t>/42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 userDrawn="1"/>
        </p:nvSpPr>
        <p:spPr>
          <a:xfrm>
            <a:off x="8077200" y="6553200"/>
            <a:ext cx="987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r>
              <a:rPr lang="en-US" dirty="0" smtClean="0"/>
              <a:t> von 42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346450"/>
          </a:xfrm>
        </p:spPr>
        <p:txBody>
          <a:bodyPr/>
          <a:lstStyle/>
          <a:p>
            <a:r>
              <a:rPr lang="de-DE" sz="1400" dirty="0"/>
              <a:t>Warum werden in digitaler Elektronik binäre Codes benutzt?</a:t>
            </a:r>
          </a:p>
          <a:p>
            <a:r>
              <a:rPr lang="de-DE" sz="1400" dirty="0"/>
              <a:t>Nehmen wir an wir möchten zwei Zahlen bis zur Größe N </a:t>
            </a:r>
            <a:r>
              <a:rPr lang="de-DE" sz="1400" dirty="0" smtClean="0"/>
              <a:t>kodieren</a:t>
            </a:r>
            <a:endParaRPr lang="de-DE" sz="1400" dirty="0"/>
          </a:p>
          <a:p>
            <a:r>
              <a:rPr lang="de-DE" sz="1400" dirty="0" smtClean="0"/>
              <a:t>Wir brauchen </a:t>
            </a:r>
            <a:r>
              <a:rPr lang="de-DE" sz="1400" dirty="0" err="1" smtClean="0"/>
              <a:t>lnN</a:t>
            </a:r>
            <a:r>
              <a:rPr lang="de-DE" sz="1400" dirty="0" smtClean="0"/>
              <a:t>/</a:t>
            </a:r>
            <a:r>
              <a:rPr lang="de-DE" sz="1400" dirty="0" err="1" smtClean="0"/>
              <a:t>lnX</a:t>
            </a:r>
            <a:r>
              <a:rPr lang="de-DE" sz="1400" dirty="0" smtClean="0"/>
              <a:t> </a:t>
            </a:r>
            <a:r>
              <a:rPr lang="de-DE" sz="1400" dirty="0"/>
              <a:t>stellige </a:t>
            </a:r>
            <a:r>
              <a:rPr lang="de-DE" sz="1400" dirty="0" smtClean="0"/>
              <a:t>Codes</a:t>
            </a:r>
          </a:p>
          <a:p>
            <a:r>
              <a:rPr lang="de-DE" sz="1400" dirty="0"/>
              <a:t>In Falle von Binären Codes X = </a:t>
            </a:r>
            <a:r>
              <a:rPr lang="de-DE" sz="1400" dirty="0" smtClean="0"/>
              <a:t>2</a:t>
            </a:r>
          </a:p>
          <a:p>
            <a:r>
              <a:rPr lang="de-DE" sz="1400" dirty="0" smtClean="0"/>
              <a:t>Für eine Zahl </a:t>
            </a:r>
            <a:r>
              <a:rPr lang="de-DE" sz="1400" dirty="0"/>
              <a:t>bis </a:t>
            </a:r>
            <a:r>
              <a:rPr lang="de-DE" sz="1400" dirty="0" smtClean="0"/>
              <a:t>32 brauchen </a:t>
            </a:r>
            <a:r>
              <a:rPr lang="de-DE" sz="1400" dirty="0"/>
              <a:t>wir einen </a:t>
            </a:r>
            <a:r>
              <a:rPr lang="de-DE" sz="1400" dirty="0" smtClean="0"/>
              <a:t>5-stelligen Code </a:t>
            </a:r>
            <a:r>
              <a:rPr lang="de-DE" sz="1400" dirty="0"/>
              <a:t>für X = 2 und etwa </a:t>
            </a:r>
            <a:r>
              <a:rPr lang="de-DE" sz="1400" dirty="0" smtClean="0"/>
              <a:t>dreistelligen für </a:t>
            </a:r>
            <a:r>
              <a:rPr lang="de-DE" sz="1400" dirty="0"/>
              <a:t>X = 3</a:t>
            </a:r>
            <a:r>
              <a:rPr lang="de-DE" sz="1400" dirty="0" smtClean="0"/>
              <a:t>.</a:t>
            </a:r>
          </a:p>
          <a:p>
            <a:r>
              <a:rPr lang="de-DE" sz="1400" dirty="0"/>
              <a:t>Operation zwischen den zwei </a:t>
            </a:r>
            <a:r>
              <a:rPr lang="de-DE" sz="1400" dirty="0" smtClean="0"/>
              <a:t>Zahlen</a:t>
            </a:r>
          </a:p>
          <a:p>
            <a:r>
              <a:rPr lang="de-DE" sz="1400" dirty="0" smtClean="0"/>
              <a:t>Die </a:t>
            </a:r>
            <a:r>
              <a:rPr lang="de-DE" sz="1400" dirty="0"/>
              <a:t>Komplexität eines Bit-Operators </a:t>
            </a:r>
            <a:r>
              <a:rPr lang="de-DE" sz="1400" dirty="0" smtClean="0"/>
              <a:t>steht </a:t>
            </a:r>
            <a:r>
              <a:rPr lang="de-DE" sz="1400" dirty="0"/>
              <a:t>im Zusammenhang mit der Größe der </a:t>
            </a:r>
            <a:r>
              <a:rPr lang="de-DE" sz="1400" dirty="0" smtClean="0"/>
              <a:t>Ergebnistabelle</a:t>
            </a:r>
          </a:p>
          <a:p>
            <a:r>
              <a:rPr lang="de-DE" sz="1400" dirty="0"/>
              <a:t>In Fall von Binären Codes </a:t>
            </a:r>
            <a:r>
              <a:rPr lang="de-DE" sz="1400" dirty="0" smtClean="0"/>
              <a:t>gibt es für </a:t>
            </a:r>
            <a:r>
              <a:rPr lang="de-DE" sz="1400" dirty="0"/>
              <a:t>zwei Eingangsvariablen vier Möglichkeiten, also vier Zeilen. Im allgeneinen Fall </a:t>
            </a:r>
            <a:r>
              <a:rPr lang="de-DE" sz="1400" dirty="0" smtClean="0"/>
              <a:t>- X^2 </a:t>
            </a:r>
            <a:r>
              <a:rPr lang="de-DE" sz="1400" dirty="0"/>
              <a:t>Zeilen</a:t>
            </a:r>
            <a:r>
              <a:rPr lang="de-DE" sz="1400" dirty="0" smtClean="0"/>
              <a:t>.</a:t>
            </a:r>
          </a:p>
          <a:p>
            <a:r>
              <a:rPr lang="de-DE" sz="1400" dirty="0" smtClean="0"/>
              <a:t>Elektronik </a:t>
            </a:r>
            <a:r>
              <a:rPr lang="de-DE" sz="1400" dirty="0"/>
              <a:t>hätte </a:t>
            </a:r>
            <a:r>
              <a:rPr lang="de-DE" sz="1400" dirty="0" smtClean="0"/>
              <a:t>die </a:t>
            </a:r>
            <a:r>
              <a:rPr lang="de-DE" sz="1400" dirty="0"/>
              <a:t>Größe</a:t>
            </a:r>
            <a:r>
              <a:rPr lang="de-DE" sz="1400" dirty="0" smtClean="0"/>
              <a:t>:</a:t>
            </a:r>
          </a:p>
          <a:p>
            <a:r>
              <a:rPr lang="de-DE" sz="1400" dirty="0" err="1"/>
              <a:t>lnN</a:t>
            </a:r>
            <a:r>
              <a:rPr lang="de-DE" sz="1400" dirty="0"/>
              <a:t>/</a:t>
            </a:r>
            <a:r>
              <a:rPr lang="de-DE" sz="1400" dirty="0" err="1"/>
              <a:t>lnX</a:t>
            </a:r>
            <a:r>
              <a:rPr lang="de-DE" sz="1400" dirty="0"/>
              <a:t> * </a:t>
            </a:r>
            <a:r>
              <a:rPr lang="de-DE" sz="1400" dirty="0" smtClean="0"/>
              <a:t>X^2</a:t>
            </a:r>
          </a:p>
          <a:p>
            <a:r>
              <a:rPr lang="de-DE" sz="1400" dirty="0"/>
              <a:t>Diese Funktion hat ein Minimum in der Nähe </a:t>
            </a:r>
            <a:r>
              <a:rPr lang="de-DE" sz="1400" dirty="0" smtClean="0"/>
              <a:t>von 2</a:t>
            </a:r>
            <a:endParaRPr lang="de-DE" sz="1400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609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990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371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609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990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1371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54946"/>
              </p:ext>
            </p:extLst>
          </p:nvPr>
        </p:nvGraphicFramePr>
        <p:xfrm>
          <a:off x="2209800" y="5181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/>
                <a:gridCol w="482600"/>
                <a:gridCol w="482600"/>
              </a:tblGrid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hteck 12"/>
          <p:cNvSpPr/>
          <p:nvPr/>
        </p:nvSpPr>
        <p:spPr bwMode="auto">
          <a:xfrm>
            <a:off x="609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990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371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1752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752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1752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4419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4800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4419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4800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4419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4800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5181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5181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181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667141"/>
              </p:ext>
            </p:extLst>
          </p:nvPr>
        </p:nvGraphicFramePr>
        <p:xfrm>
          <a:off x="5791200" y="3429000"/>
          <a:ext cx="1447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/>
                <a:gridCol w="482600"/>
                <a:gridCol w="482600"/>
              </a:tblGrid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20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1945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64592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6" name="Grafik 143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4343400"/>
            <a:ext cx="2218646" cy="1700316"/>
          </a:xfrm>
          <a:prstGeom prst="rect">
            <a:avLst/>
          </a:prstGeom>
        </p:spPr>
      </p:pic>
      <p:sp>
        <p:nvSpPr>
          <p:cNvPr id="35" name="Rechteck 34"/>
          <p:cNvSpPr/>
          <p:nvPr/>
        </p:nvSpPr>
        <p:spPr bwMode="auto">
          <a:xfrm>
            <a:off x="228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28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228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2602206" y="46482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C=5x4=20</a:t>
            </a:r>
            <a:endParaRPr lang="en-US" dirty="0"/>
          </a:p>
        </p:txBody>
      </p:sp>
      <p:sp>
        <p:nvSpPr>
          <p:cNvPr id="39" name="Textfeld 38"/>
          <p:cNvSpPr txBox="1"/>
          <p:nvPr/>
        </p:nvSpPr>
        <p:spPr>
          <a:xfrm>
            <a:off x="7543800" y="34290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C=3x9=27</a:t>
            </a:r>
            <a:endParaRPr lang="en-US" dirty="0"/>
          </a:p>
        </p:txBody>
      </p:sp>
      <p:sp>
        <p:nvSpPr>
          <p:cNvPr id="40" name="Textfeld 39"/>
          <p:cNvSpPr txBox="1"/>
          <p:nvPr/>
        </p:nvSpPr>
        <p:spPr>
          <a:xfrm>
            <a:off x="277435" y="4191000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 = 32</a:t>
            </a:r>
            <a:endParaRPr lang="en-US" dirty="0"/>
          </a:p>
        </p:txBody>
      </p:sp>
      <p:sp>
        <p:nvSpPr>
          <p:cNvPr id="41" name="Textfeld 40"/>
          <p:cNvSpPr txBox="1"/>
          <p:nvPr/>
        </p:nvSpPr>
        <p:spPr>
          <a:xfrm>
            <a:off x="4404372" y="4343400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 =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0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 smtClean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05000"/>
            <a:ext cx="5638800" cy="415171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 flipV="1">
            <a:off x="2895600" y="5257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315200" y="35052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971800" y="6096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Binär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7391400" y="60960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r>
              <a:rPr lang="de-DE" dirty="0" smtClean="0"/>
              <a:t>In digitalen </a:t>
            </a:r>
            <a:r>
              <a:rPr lang="de-DE" dirty="0"/>
              <a:t>Schaltungen werden die Ziffern 0 oder 1 in Form von </a:t>
            </a:r>
            <a:r>
              <a:rPr lang="de-DE" dirty="0" smtClean="0"/>
              <a:t>elektrischen Potentialen dargestellt</a:t>
            </a:r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3124200" y="27432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>
            <a:off x="3124200" y="34290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76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3276600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9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Annahme: acht-Bit </a:t>
            </a:r>
            <a:r>
              <a:rPr lang="de-DE" dirty="0"/>
              <a:t>Zahlen. </a:t>
            </a:r>
          </a:p>
          <a:p>
            <a:r>
              <a:rPr lang="de-DE" dirty="0"/>
              <a:t>Die folgenden Operationen zwischen den Zahlen werden oft gebraucht:</a:t>
            </a:r>
          </a:p>
          <a:p>
            <a:r>
              <a:rPr lang="de-DE" dirty="0"/>
              <a:t>Addition, Subtraktion, Vergleich (Größer als, Gleichheit), </a:t>
            </a:r>
            <a:r>
              <a:rPr lang="de-DE" dirty="0" smtClean="0"/>
              <a:t>Multiplikation</a:t>
            </a:r>
          </a:p>
          <a:p>
            <a:r>
              <a:rPr lang="de-DE" dirty="0"/>
              <a:t>Das Ergebnis der Addition und </a:t>
            </a:r>
            <a:r>
              <a:rPr lang="de-DE" dirty="0" smtClean="0"/>
              <a:t>der Subtraktion </a:t>
            </a:r>
            <a:r>
              <a:rPr lang="de-DE" dirty="0"/>
              <a:t>sind 8-bit Zahlen </a:t>
            </a:r>
            <a:r>
              <a:rPr lang="de-DE" dirty="0" smtClean="0"/>
              <a:t>(kein </a:t>
            </a:r>
            <a:r>
              <a:rPr lang="de-DE" dirty="0"/>
              <a:t>Übertrag), das Ergebnis der Multiplikation ist 16 Bit Zahl, und die Ergebnisse von </a:t>
            </a:r>
            <a:r>
              <a:rPr lang="de-DE" dirty="0" smtClean="0"/>
              <a:t>Vergleichen sind binäre Zahlen, </a:t>
            </a:r>
            <a:r>
              <a:rPr lang="de-DE" dirty="0"/>
              <a:t>bzw. </a:t>
            </a:r>
            <a:r>
              <a:rPr lang="de-DE" dirty="0" smtClean="0"/>
              <a:t>Boolesche Variablen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2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Beispiel: Komparator</a:t>
            </a:r>
            <a:endParaRPr lang="de-DE" dirty="0" smtClean="0"/>
          </a:p>
          <a:p>
            <a:r>
              <a:rPr lang="de-DE" dirty="0"/>
              <a:t>Wahrheitstabelle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Zeile für jede </a:t>
            </a:r>
            <a:r>
              <a:rPr lang="de-DE" dirty="0" smtClean="0"/>
              <a:t>Zahlenkombination</a:t>
            </a:r>
          </a:p>
          <a:p>
            <a:r>
              <a:rPr lang="de-DE" dirty="0" smtClean="0"/>
              <a:t>256 </a:t>
            </a:r>
            <a:r>
              <a:rPr lang="de-DE" dirty="0"/>
              <a:t>x 256 = 2^16 </a:t>
            </a:r>
            <a:r>
              <a:rPr lang="de-DE" dirty="0" smtClean="0"/>
              <a:t>Kombinationen -&gt; </a:t>
            </a:r>
            <a:r>
              <a:rPr lang="de-DE" dirty="0"/>
              <a:t>2^16 Zeilen.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227"/>
              </p:ext>
            </p:extLst>
          </p:nvPr>
        </p:nvGraphicFramePr>
        <p:xfrm>
          <a:off x="457199" y="2387600"/>
          <a:ext cx="83058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Wir </a:t>
            </a:r>
            <a:r>
              <a:rPr lang="de-DE" dirty="0"/>
              <a:t>definieren UND (Konjunktion) Funktion </a:t>
            </a:r>
            <a:r>
              <a:rPr lang="de-DE" dirty="0" smtClean="0"/>
              <a:t>n </a:t>
            </a:r>
            <a:r>
              <a:rPr lang="de-DE" dirty="0"/>
              <a:t>Variablen als Funktion mit dem Wert 1 wenn alle Variablen 1 sind.</a:t>
            </a:r>
          </a:p>
          <a:p>
            <a:r>
              <a:rPr lang="de-DE" dirty="0"/>
              <a:t>Das Zeichen für Konjunktion ist ^ oder * oder &amp;</a:t>
            </a:r>
          </a:p>
          <a:p>
            <a:r>
              <a:rPr lang="de-DE" dirty="0"/>
              <a:t>Konjunktion entspricht der Umgangssprache: Ergebnis ist wahr (=1) wenn </a:t>
            </a:r>
            <a:r>
              <a:rPr lang="de-DE" dirty="0" smtClean="0"/>
              <a:t>X0 </a:t>
            </a:r>
            <a:r>
              <a:rPr lang="de-DE" dirty="0"/>
              <a:t>und X2 und … </a:t>
            </a:r>
            <a:r>
              <a:rPr lang="de-DE" dirty="0" smtClean="0"/>
              <a:t>Xn-1 </a:t>
            </a:r>
            <a:r>
              <a:rPr lang="de-DE" dirty="0"/>
              <a:t>wahr sind.  </a:t>
            </a:r>
          </a:p>
          <a:p>
            <a:r>
              <a:rPr lang="de-DE" dirty="0"/>
              <a:t>Wir definieren auch ODER Verknüpfung (Disjunktion) mit dem Ergebnis null nur wenn alle Variablen null sind.</a:t>
            </a:r>
          </a:p>
          <a:p>
            <a:r>
              <a:rPr lang="de-DE" dirty="0"/>
              <a:t>Das Zeichen für Disjunktion ist v oder + oder |</a:t>
            </a:r>
          </a:p>
          <a:p>
            <a:r>
              <a:rPr lang="de-DE" dirty="0"/>
              <a:t>Es entspricht dem Satz: Ergebnis ist wahr (=1) wenn X1 oder … </a:t>
            </a:r>
            <a:r>
              <a:rPr lang="de-DE" dirty="0" err="1"/>
              <a:t>Xn</a:t>
            </a:r>
            <a:r>
              <a:rPr lang="de-DE" dirty="0"/>
              <a:t> wahr sind</a:t>
            </a:r>
            <a:r>
              <a:rPr lang="de-DE" dirty="0" smtClean="0"/>
              <a:t>.</a:t>
            </a:r>
          </a:p>
          <a:p>
            <a:r>
              <a:rPr lang="de-DE" dirty="0" smtClean="0"/>
              <a:t>Boolesche und gewöhnliche Logik sind „dual“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90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Die Tabelle für Vergleich zwei 8-Bit zahlen können wir wie folgend als Disjunktive Normalform darstellen:</a:t>
            </a:r>
          </a:p>
          <a:p>
            <a:r>
              <a:rPr lang="de-DE" dirty="0"/>
              <a:t>Wir suchen alle Zeilen mit dem Ergebnis 1 – es gibt sie 256. Für </a:t>
            </a:r>
            <a:r>
              <a:rPr lang="de-DE" dirty="0" smtClean="0"/>
              <a:t>jede solche Zeile </a:t>
            </a:r>
            <a:r>
              <a:rPr lang="de-DE" dirty="0"/>
              <a:t>bilden wir eine UND Verknüpfung, die nur für die Variablen-Werte aus </a:t>
            </a:r>
            <a:r>
              <a:rPr lang="de-DE" dirty="0" smtClean="0"/>
              <a:t>dieser </a:t>
            </a:r>
            <a:r>
              <a:rPr lang="de-DE" dirty="0"/>
              <a:t>Zeile </a:t>
            </a:r>
            <a:r>
              <a:rPr lang="de-DE" dirty="0" smtClean="0"/>
              <a:t>eins </a:t>
            </a:r>
            <a:r>
              <a:rPr lang="de-DE" dirty="0"/>
              <a:t>ergibt:</a:t>
            </a:r>
          </a:p>
          <a:p>
            <a:r>
              <a:rPr lang="de-DE" dirty="0"/>
              <a:t>ZB 0000_1111 0000_1111</a:t>
            </a:r>
          </a:p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    </a:t>
            </a:r>
          </a:p>
          <a:p>
            <a:r>
              <a:rPr lang="de-DE" dirty="0"/>
              <a:t>Zeichen ! bedeutet Negation – wir verwenden es überall dort wo die Variable 0 ist. Die Gesamttabelle ist dann ODER Verknüpfung von allen </a:t>
            </a:r>
            <a:r>
              <a:rPr lang="de-DE" dirty="0" err="1"/>
              <a:t>Ki</a:t>
            </a:r>
            <a:r>
              <a:rPr lang="de-DE" dirty="0"/>
              <a:t> Funktionen.</a:t>
            </a:r>
          </a:p>
          <a:p>
            <a:r>
              <a:rPr lang="de-DE" dirty="0"/>
              <a:t>F = </a:t>
            </a:r>
            <a:r>
              <a:rPr lang="de-DE" dirty="0" smtClean="0"/>
              <a:t>K0 </a:t>
            </a:r>
            <a:r>
              <a:rPr lang="de-DE" dirty="0"/>
              <a:t>| … </a:t>
            </a:r>
            <a:r>
              <a:rPr lang="de-DE" dirty="0" smtClean="0"/>
              <a:t>| K255</a:t>
            </a:r>
          </a:p>
          <a:p>
            <a:r>
              <a:rPr lang="de-DE" dirty="0" smtClean="0"/>
              <a:t>(Alternative </a:t>
            </a:r>
            <a:r>
              <a:rPr lang="de-DE" dirty="0"/>
              <a:t>Zeichen für die Negation sind ~, -| oder </a:t>
            </a:r>
            <a:r>
              <a:rPr lang="de-DE" dirty="0" smtClean="0"/>
              <a:t>Oberstrich) 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0582"/>
              </p:ext>
            </p:extLst>
          </p:nvPr>
        </p:nvGraphicFramePr>
        <p:xfrm>
          <a:off x="457199" y="4800600"/>
          <a:ext cx="8305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228600" y="5486400"/>
            <a:ext cx="8610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1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Die Normalform kann  vereinfacht </a:t>
            </a:r>
            <a:r>
              <a:rPr lang="de-DE" dirty="0"/>
              <a:t>werden (</a:t>
            </a:r>
            <a:r>
              <a:rPr lang="de-DE" dirty="0" smtClean="0"/>
              <a:t>Absorptionsregeln)</a:t>
            </a:r>
          </a:p>
          <a:p>
            <a:r>
              <a:rPr lang="de-DE" dirty="0" smtClean="0"/>
              <a:t>(</a:t>
            </a:r>
            <a:r>
              <a:rPr lang="de-DE" dirty="0"/>
              <a:t>X &amp; Ai) | (X &amp; !Ai</a:t>
            </a:r>
            <a:r>
              <a:rPr lang="de-DE" dirty="0" smtClean="0"/>
              <a:t>) </a:t>
            </a:r>
            <a:r>
              <a:rPr lang="de-DE" dirty="0"/>
              <a:t>können wie folgend vereinfacht werden:</a:t>
            </a:r>
          </a:p>
          <a:p>
            <a:r>
              <a:rPr lang="de-DE" dirty="0"/>
              <a:t>X &amp; (Ai | !Ai) = X &amp; 1 = X</a:t>
            </a:r>
          </a:p>
          <a:p>
            <a:r>
              <a:rPr lang="de-DE" dirty="0" smtClean="0"/>
              <a:t>Distributivgesetz, Äquivalenz </a:t>
            </a:r>
            <a:r>
              <a:rPr lang="de-DE" dirty="0"/>
              <a:t>Ai |!Ai = 1 und X &amp; 1 = </a:t>
            </a:r>
            <a:r>
              <a:rPr lang="de-DE" dirty="0" smtClean="0"/>
              <a:t>X</a:t>
            </a:r>
          </a:p>
          <a:p>
            <a:r>
              <a:rPr lang="de-DE" dirty="0" smtClean="0"/>
              <a:t>Bei den Paaren </a:t>
            </a:r>
            <a:r>
              <a:rPr lang="de-DE" dirty="0"/>
              <a:t>von </a:t>
            </a:r>
            <a:r>
              <a:rPr lang="de-DE" dirty="0" smtClean="0"/>
              <a:t>Termen </a:t>
            </a:r>
            <a:r>
              <a:rPr lang="de-DE" dirty="0"/>
              <a:t>(X &amp; Ai) und (X &amp; !Ai), Ai </a:t>
            </a:r>
            <a:r>
              <a:rPr lang="de-DE" dirty="0" smtClean="0"/>
              <a:t>kann weggelassen </a:t>
            </a:r>
            <a:r>
              <a:rPr lang="de-DE" dirty="0"/>
              <a:t>werden</a:t>
            </a:r>
          </a:p>
          <a:p>
            <a:r>
              <a:rPr lang="de-DE" dirty="0" smtClean="0"/>
              <a:t>Eine </a:t>
            </a:r>
            <a:r>
              <a:rPr lang="de-DE" dirty="0"/>
              <a:t>w</a:t>
            </a:r>
            <a:r>
              <a:rPr lang="de-DE" dirty="0" smtClean="0"/>
              <a:t>eitere Variante solcher </a:t>
            </a:r>
            <a:r>
              <a:rPr lang="de-DE" dirty="0"/>
              <a:t>Regel ist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 -&gt; </a:t>
            </a:r>
            <a:r>
              <a:rPr lang="de-DE" dirty="0"/>
              <a:t>(X &amp; Ai) | </a:t>
            </a:r>
            <a:r>
              <a:rPr lang="de-DE" dirty="0" smtClean="0"/>
              <a:t>(X &amp; (Ai | !Ai)) </a:t>
            </a:r>
            <a:r>
              <a:rPr lang="de-DE" dirty="0"/>
              <a:t>= (X &amp; Ai) </a:t>
            </a:r>
            <a:r>
              <a:rPr lang="de-DE" dirty="0" smtClean="0"/>
              <a:t>|</a:t>
            </a:r>
            <a:r>
              <a:rPr lang="de-DE" dirty="0"/>
              <a:t> (X &amp; </a:t>
            </a:r>
            <a:r>
              <a:rPr lang="de-DE" dirty="0" smtClean="0"/>
              <a:t>!Ai)  </a:t>
            </a:r>
          </a:p>
          <a:p>
            <a:r>
              <a:rPr lang="de-DE" dirty="0" smtClean="0"/>
              <a:t>(X UND etwas) ODER X ist wahr/falsch </a:t>
            </a:r>
          </a:p>
          <a:p>
            <a:r>
              <a:rPr lang="de-DE" dirty="0" smtClean="0"/>
              <a:t>wenn X wahr/falsch ist</a:t>
            </a:r>
          </a:p>
          <a:p>
            <a:r>
              <a:rPr lang="de-DE" dirty="0"/>
              <a:t>Wenn die Minimierung nicht mehr möglich ist, haben wir die </a:t>
            </a:r>
            <a:r>
              <a:rPr lang="de-DE" dirty="0" smtClean="0"/>
              <a:t>minimale </a:t>
            </a:r>
            <a:r>
              <a:rPr lang="de-DE" dirty="0"/>
              <a:t>Form.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580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Eine Disjunktive Normalform kann </a:t>
            </a:r>
            <a:r>
              <a:rPr lang="de-DE" dirty="0" smtClean="0"/>
              <a:t>schaltungstechnisch </a:t>
            </a:r>
            <a:r>
              <a:rPr lang="de-DE" dirty="0"/>
              <a:t>realisiert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/>
              <a:t>Wie Brauchen Logische Elemente </a:t>
            </a:r>
            <a:r>
              <a:rPr lang="de-DE" dirty="0" smtClean="0"/>
              <a:t>(Gates) - UND</a:t>
            </a:r>
            <a:r>
              <a:rPr lang="de-DE" dirty="0"/>
              <a:t>, ODER und </a:t>
            </a:r>
            <a:r>
              <a:rPr lang="de-DE" dirty="0" smtClean="0"/>
              <a:t>Negation.</a:t>
            </a:r>
          </a:p>
          <a:p>
            <a:r>
              <a:rPr lang="de-DE" dirty="0" smtClean="0"/>
              <a:t>Eine </a:t>
            </a:r>
            <a:r>
              <a:rPr lang="de-DE" dirty="0"/>
              <a:t>einfache Möglichkeit Logische Elemente zu realisieren sind die spannungsgesteuerten Schalter</a:t>
            </a:r>
          </a:p>
          <a:p>
            <a:r>
              <a:rPr lang="de-DE" dirty="0"/>
              <a:t>Ein Schalter ist geschlossen wenn sein Eingangspotential hoch </a:t>
            </a:r>
            <a:r>
              <a:rPr lang="de-DE" dirty="0" smtClean="0"/>
              <a:t>ist</a:t>
            </a:r>
            <a:r>
              <a:rPr lang="de-DE" dirty="0"/>
              <a:t> </a:t>
            </a:r>
            <a:r>
              <a:rPr lang="de-DE" dirty="0" smtClean="0"/>
              <a:t>– logische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22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</a:t>
            </a:r>
            <a:r>
              <a:rPr lang="de-DE" dirty="0"/>
              <a:t>Funktion von </a:t>
            </a:r>
            <a:r>
              <a:rPr lang="de-DE" dirty="0" smtClean="0"/>
              <a:t>Variablen </a:t>
            </a:r>
            <a:r>
              <a:rPr lang="de-DE" dirty="0"/>
              <a:t>A,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Jede Variable ist ein </a:t>
            </a:r>
            <a:r>
              <a:rPr lang="de-DE" dirty="0"/>
              <a:t>Draht – Kabel („</a:t>
            </a:r>
            <a:r>
              <a:rPr lang="de-DE" dirty="0" err="1"/>
              <a:t>wire</a:t>
            </a:r>
            <a:r>
              <a:rPr lang="de-DE" dirty="0"/>
              <a:t>“), sein Potential </a:t>
            </a:r>
            <a:r>
              <a:rPr lang="de-DE" dirty="0" smtClean="0"/>
              <a:t>Wert 0 </a:t>
            </a:r>
            <a:r>
              <a:rPr lang="de-DE" dirty="0"/>
              <a:t>oder 1.</a:t>
            </a:r>
          </a:p>
          <a:p>
            <a:r>
              <a:rPr lang="de-DE" dirty="0" smtClean="0"/>
              <a:t>Zwei </a:t>
            </a:r>
            <a:r>
              <a:rPr lang="de-DE" dirty="0"/>
              <a:t>Schalter in Serie</a:t>
            </a:r>
            <a:r>
              <a:rPr lang="de-DE" dirty="0" smtClean="0"/>
              <a:t>, an Masse </a:t>
            </a:r>
            <a:r>
              <a:rPr lang="de-DE" dirty="0"/>
              <a:t>angeschlossen. </a:t>
            </a:r>
            <a:endParaRPr lang="de-DE" dirty="0" smtClean="0"/>
          </a:p>
          <a:p>
            <a:r>
              <a:rPr lang="de-DE" dirty="0" smtClean="0"/>
              <a:t>Widerstand zwischen </a:t>
            </a:r>
            <a:r>
              <a:rPr lang="de-DE" dirty="0"/>
              <a:t>dem Ausgang und </a:t>
            </a:r>
            <a:r>
              <a:rPr lang="de-DE" dirty="0" smtClean="0"/>
              <a:t>der </a:t>
            </a:r>
            <a:r>
              <a:rPr lang="de-DE" dirty="0"/>
              <a:t>positiven </a:t>
            </a:r>
            <a:r>
              <a:rPr lang="de-DE" dirty="0" smtClean="0"/>
              <a:t>Versorgungsspannung VDD</a:t>
            </a:r>
          </a:p>
          <a:p>
            <a:r>
              <a:rPr lang="de-DE" dirty="0"/>
              <a:t>Wir definieren das Potential um VDD als logische 1 und das Potential um GND als 0.   </a:t>
            </a:r>
          </a:p>
          <a:p>
            <a:r>
              <a:rPr lang="de-DE" dirty="0"/>
              <a:t>Nur wenn alle </a:t>
            </a:r>
            <a:r>
              <a:rPr lang="de-DE" dirty="0" smtClean="0"/>
              <a:t>Eingänge </a:t>
            </a:r>
            <a:r>
              <a:rPr lang="de-DE" dirty="0"/>
              <a:t>Eins sind ist auch der Ausgang null, sonst ist es 1. </a:t>
            </a:r>
            <a:endParaRPr lang="de-DE" dirty="0" smtClean="0"/>
          </a:p>
          <a:p>
            <a:r>
              <a:rPr lang="de-DE" dirty="0" smtClean="0"/>
              <a:t>NAND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0" name="Textfeld 14339"/>
          <p:cNvSpPr txBox="1"/>
          <p:nvPr/>
        </p:nvSpPr>
        <p:spPr>
          <a:xfrm>
            <a:off x="5334000" y="3380601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25184" y="624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Themen</a:t>
            </a:r>
          </a:p>
          <a:p>
            <a:r>
              <a:rPr lang="de-DE" dirty="0"/>
              <a:t>Design </a:t>
            </a:r>
            <a:r>
              <a:rPr lang="de-DE" dirty="0" smtClean="0"/>
              <a:t>digitaler </a:t>
            </a:r>
            <a:r>
              <a:rPr lang="de-DE" dirty="0"/>
              <a:t>Grundkomponenten</a:t>
            </a:r>
          </a:p>
          <a:p>
            <a:r>
              <a:rPr lang="de-DE" dirty="0" smtClean="0"/>
              <a:t>Logik „Gates“ („Gatter“), Register</a:t>
            </a:r>
            <a:r>
              <a:rPr lang="de-DE" dirty="0"/>
              <a:t>, Speicherelemente, </a:t>
            </a:r>
            <a:r>
              <a:rPr lang="de-DE" dirty="0" smtClean="0"/>
              <a:t>RAM, etc.</a:t>
            </a:r>
            <a:endParaRPr lang="de-DE" dirty="0"/>
          </a:p>
          <a:p>
            <a:r>
              <a:rPr lang="de-DE" dirty="0"/>
              <a:t>Übung: </a:t>
            </a:r>
            <a:r>
              <a:rPr lang="de-DE" dirty="0" smtClean="0"/>
              <a:t>Digitales Chipdesign, Schaltungsentwurf aus dem HDL </a:t>
            </a:r>
            <a:r>
              <a:rPr lang="de-DE" dirty="0" smtClean="0"/>
              <a:t>Code</a:t>
            </a:r>
          </a:p>
          <a:p>
            <a:r>
              <a:rPr lang="de-DE" dirty="0" smtClean="0"/>
              <a:t>ILIAS: 23683 </a:t>
            </a:r>
            <a:r>
              <a:rPr lang="de-DE" dirty="0"/>
              <a:t>Design digitaler Schaltkreise (Vorlesung (V)), SS </a:t>
            </a:r>
            <a:r>
              <a:rPr lang="de-DE" dirty="0" smtClean="0"/>
              <a:t>2017</a:t>
            </a:r>
            <a:endParaRPr lang="de-DE" dirty="0" smtClean="0"/>
          </a:p>
          <a:p>
            <a:r>
              <a:rPr lang="de-DE" dirty="0" smtClean="0"/>
              <a:t>Übung: Anfang nächste Woche</a:t>
            </a:r>
          </a:p>
          <a:p>
            <a:r>
              <a:rPr lang="de-DE" dirty="0" smtClean="0"/>
              <a:t>Email Adressen:</a:t>
            </a:r>
            <a:endParaRPr lang="de-DE" dirty="0"/>
          </a:p>
          <a:p>
            <a:r>
              <a:rPr lang="de-DE" dirty="0" smtClean="0">
                <a:hlinkClick r:id="rId2"/>
              </a:rPr>
              <a:t>ivan.peric@kit.edu</a:t>
            </a:r>
            <a:endParaRPr lang="de-DE" dirty="0" smtClean="0"/>
          </a:p>
          <a:p>
            <a:r>
              <a:rPr lang="de-DE" dirty="0" smtClean="0"/>
              <a:t>richard.leys@kit.edu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Annahme: die </a:t>
            </a:r>
            <a:r>
              <a:rPr lang="de-DE" dirty="0"/>
              <a:t>geschlossenen Schalter </a:t>
            </a:r>
            <a:r>
              <a:rPr lang="de-DE" dirty="0" smtClean="0"/>
              <a:t>sind deutlich </a:t>
            </a:r>
            <a:r>
              <a:rPr lang="de-DE" dirty="0" err="1"/>
              <a:t>niederohmiger</a:t>
            </a:r>
            <a:r>
              <a:rPr lang="de-DE" dirty="0"/>
              <a:t> </a:t>
            </a:r>
            <a:r>
              <a:rPr lang="de-DE" dirty="0" smtClean="0"/>
              <a:t>als </a:t>
            </a:r>
            <a:r>
              <a:rPr lang="de-DE" dirty="0"/>
              <a:t>der Widerstand. </a:t>
            </a:r>
            <a:endParaRPr lang="de-DE" dirty="0" smtClean="0"/>
          </a:p>
          <a:p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0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4478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" name="Gleichschenkliges Dreieck 3"/>
          <p:cNvSpPr/>
          <p:nvPr/>
        </p:nvSpPr>
        <p:spPr bwMode="auto">
          <a:xfrm rot="5400000">
            <a:off x="1755648" y="4949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5105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6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 und </a:t>
            </a:r>
            <a:r>
              <a:rPr lang="de-DE" dirty="0"/>
              <a:t>NAND </a:t>
            </a:r>
            <a:r>
              <a:rPr lang="de-DE" dirty="0" smtClean="0"/>
              <a:t>-&gt; UND/AND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3581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2667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12192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048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495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44958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76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4" name="Gleichschenkliges Dreieck 43"/>
          <p:cNvSpPr/>
          <p:nvPr/>
        </p:nvSpPr>
        <p:spPr bwMode="auto">
          <a:xfrm rot="5400000">
            <a:off x="3508248" y="2663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066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600200" y="4038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6002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flipV="1">
            <a:off x="1905000" y="4038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27432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219200" y="3962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12192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4" name="Ellipse 53"/>
          <p:cNvSpPr/>
          <p:nvPr/>
        </p:nvSpPr>
        <p:spPr bwMode="auto">
          <a:xfrm>
            <a:off x="32766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>
            <a:endCxn id="54" idx="2"/>
          </p:cNvCxnSpPr>
          <p:nvPr/>
        </p:nvCxnSpPr>
        <p:spPr bwMode="auto">
          <a:xfrm>
            <a:off x="30480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3751341" y="4191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3581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066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600200" y="5334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600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1905000" y="5334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219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1219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913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2743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29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</a:t>
            </a:r>
            <a:endParaRPr lang="de-DE" dirty="0" smtClean="0"/>
          </a:p>
          <a:p>
            <a:r>
              <a:rPr lang="de-DE" dirty="0"/>
              <a:t>Auf ähnliche Weise können wir </a:t>
            </a:r>
            <a:r>
              <a:rPr lang="de-DE" dirty="0" smtClean="0"/>
              <a:t>die </a:t>
            </a:r>
            <a:r>
              <a:rPr lang="de-DE" dirty="0"/>
              <a:t>Terme mit negierten Eingangsvariablen </a:t>
            </a:r>
            <a:r>
              <a:rPr lang="de-DE" dirty="0" smtClean="0"/>
              <a:t>realisieren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3528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676400" y="31302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0480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048000" y="3282695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Gleichschenkliges Dreieck 70"/>
          <p:cNvSpPr/>
          <p:nvPr/>
        </p:nvSpPr>
        <p:spPr bwMode="auto">
          <a:xfrm rot="5400000">
            <a:off x="2060448" y="2974847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3352800" y="2977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429000" y="26730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3352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886200" y="4191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4191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86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Bogen 77"/>
          <p:cNvSpPr/>
          <p:nvPr/>
        </p:nvSpPr>
        <p:spPr bwMode="auto">
          <a:xfrm flipV="1">
            <a:off x="4191000" y="4191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199141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5029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3048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581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3352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34290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3124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56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mit mehreren Eingängen  </a:t>
            </a:r>
            <a:endParaRPr lang="de-DE" dirty="0"/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3528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352800" y="2596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386521" y="22920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7315200" y="4800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 flipV="1">
            <a:off x="7086600" y="4495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7315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H="1" flipV="1">
            <a:off x="7086600" y="3733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276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276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6477000" y="3886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6477000" y="4648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7239000" y="23622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73152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73152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>
            <a:off x="70866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7848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434521" y="3657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434521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886200" y="2438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284672" y="3505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 flipV="1">
            <a:off x="7315200" y="5867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7086600" y="556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6443279" y="571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332672" y="548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5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ODER </a:t>
            </a:r>
            <a:r>
              <a:rPr lang="de-DE" dirty="0"/>
              <a:t>Verknüpfung kann man auch mit den Schaltern </a:t>
            </a:r>
            <a:r>
              <a:rPr lang="de-DE" dirty="0" smtClean="0"/>
              <a:t>implementieren.</a:t>
            </a:r>
          </a:p>
          <a:p>
            <a:r>
              <a:rPr lang="de-DE" dirty="0" smtClean="0"/>
              <a:t>Die </a:t>
            </a:r>
            <a:r>
              <a:rPr lang="de-DE" dirty="0"/>
              <a:t>Schalter sind zwischen GND und Ausgang angeschlossen, </a:t>
            </a:r>
            <a:r>
              <a:rPr lang="de-DE" dirty="0" err="1" smtClean="0"/>
              <a:t>PullUp</a:t>
            </a:r>
            <a:r>
              <a:rPr lang="de-DE" dirty="0" smtClean="0"/>
              <a:t> </a:t>
            </a:r>
            <a:r>
              <a:rPr lang="de-DE" dirty="0"/>
              <a:t>Widerstand. Wir bilden zuerst NOR, </a:t>
            </a:r>
            <a:r>
              <a:rPr lang="de-DE" dirty="0" smtClean="0"/>
              <a:t>hängen den </a:t>
            </a:r>
            <a:r>
              <a:rPr lang="de-DE" dirty="0"/>
              <a:t>Inverter an. </a:t>
            </a:r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477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248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334000" y="5029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334000" y="5029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>
            <a:off x="5638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5257800" y="4114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5334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5105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447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4478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79941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638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 flipH="1">
            <a:off x="6248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6477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334000" y="5410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5438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e 92"/>
          <p:cNvSpPr/>
          <p:nvPr/>
        </p:nvSpPr>
        <p:spPr bwMode="auto">
          <a:xfrm>
            <a:off x="75438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924800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6556248" y="4568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36576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3231931" y="5213131"/>
            <a:ext cx="457200" cy="3941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Bogen 99"/>
          <p:cNvSpPr/>
          <p:nvPr/>
        </p:nvSpPr>
        <p:spPr bwMode="auto">
          <a:xfrm>
            <a:off x="15240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Bogen 101"/>
          <p:cNvSpPr/>
          <p:nvPr/>
        </p:nvSpPr>
        <p:spPr bwMode="auto">
          <a:xfrm>
            <a:off x="144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Bogen 102"/>
          <p:cNvSpPr/>
          <p:nvPr/>
        </p:nvSpPr>
        <p:spPr bwMode="auto">
          <a:xfrm flipV="1">
            <a:off x="144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endCxn id="100" idx="0"/>
          </p:cNvCxnSpPr>
          <p:nvPr/>
        </p:nvCxnSpPr>
        <p:spPr bwMode="auto">
          <a:xfrm flipH="1">
            <a:off x="171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167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e 104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Unser Komparator braucht also 256 UND Gatter mit jeweils 16 Eingänge und ein ODER mit 256 </a:t>
            </a:r>
            <a:r>
              <a:rPr lang="de-DE" dirty="0" smtClean="0"/>
              <a:t>Eingängen</a:t>
            </a:r>
            <a:r>
              <a:rPr lang="de-DE" dirty="0"/>
              <a:t> </a:t>
            </a:r>
            <a:r>
              <a:rPr lang="de-DE" dirty="0" smtClean="0"/>
              <a:t>– kompliziert!</a:t>
            </a:r>
            <a:endParaRPr lang="de-DE" dirty="0"/>
          </a:p>
          <a:p>
            <a:r>
              <a:rPr lang="de-DE" dirty="0"/>
              <a:t>Eine weitere Vereinfachung der Normalform nach den Absorptionsregeln ist in diesem Fall nicht möglich</a:t>
            </a:r>
            <a:r>
              <a:rPr lang="de-DE" dirty="0" smtClean="0"/>
              <a:t>.</a:t>
            </a:r>
          </a:p>
          <a:p>
            <a:r>
              <a:rPr lang="de-DE" dirty="0"/>
              <a:t>Man kann </a:t>
            </a:r>
            <a:r>
              <a:rPr lang="de-DE" dirty="0" smtClean="0"/>
              <a:t>aber die </a:t>
            </a:r>
            <a:r>
              <a:rPr lang="de-DE" dirty="0"/>
              <a:t>Terme umzugruppieren – </a:t>
            </a:r>
            <a:r>
              <a:rPr lang="de-DE" dirty="0" smtClean="0"/>
              <a:t>Distributivregeln. Schwierig ohne Rechner/Programm</a:t>
            </a:r>
            <a:endParaRPr lang="de-DE" dirty="0"/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676400" y="2965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2209800" y="2895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22098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 flipV="1">
            <a:off x="2514600" y="2895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352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676400" y="3956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76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209800" y="2584705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676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09800" y="5263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209800" y="5263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09800" y="6178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Bogen 60"/>
          <p:cNvSpPr/>
          <p:nvPr/>
        </p:nvSpPr>
        <p:spPr bwMode="auto">
          <a:xfrm flipV="1">
            <a:off x="2514600" y="5263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676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676400" y="5111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209800" y="4953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Bogen 85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Bogen 98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Bogen 10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352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219200" y="2667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3352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4361056" y="3581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 smtClean="0"/>
              <a:t>Bitweise</a:t>
            </a:r>
            <a:r>
              <a:rPr lang="de-DE" dirty="0" smtClean="0"/>
              <a:t> Vergleich -&gt; wir vergleichen alle Bits einzeln, wenn alle gleich sind -&gt; sind auch die Zahlen gleich</a:t>
            </a:r>
          </a:p>
          <a:p>
            <a:r>
              <a:rPr lang="de-DE" dirty="0" smtClean="0"/>
              <a:t>Äquivalenz: Normalform Y </a:t>
            </a:r>
            <a:r>
              <a:rPr lang="de-DE" dirty="0"/>
              <a:t>= (a &amp; b) | (!a &amp; !b)</a:t>
            </a:r>
          </a:p>
          <a:p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7456"/>
              </p:ext>
            </p:extLst>
          </p:nvPr>
        </p:nvGraphicFramePr>
        <p:xfrm>
          <a:off x="381000" y="24384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990600" y="5257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524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5240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6764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6764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7526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676400" y="4953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943100" y="4953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05000" y="6019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9718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676400" y="4495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8288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2766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4800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3340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3340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3340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V="1">
            <a:off x="56388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48006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8768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48006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5334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334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3340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Bogen 80"/>
          <p:cNvSpPr/>
          <p:nvPr/>
        </p:nvSpPr>
        <p:spPr bwMode="auto">
          <a:xfrm flipV="1">
            <a:off x="56388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449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e 82"/>
          <p:cNvSpPr/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449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4572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50292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768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64770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77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>
            <a:off x="72390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>
            <a:off x="72390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75057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74676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Bogen 94"/>
          <p:cNvSpPr/>
          <p:nvPr/>
        </p:nvSpPr>
        <p:spPr bwMode="auto">
          <a:xfrm flipV="1">
            <a:off x="72390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70104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010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7010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0104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85344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37338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255294" y="62484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 - 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/>
              <a:t>Bitweise</a:t>
            </a:r>
            <a:r>
              <a:rPr lang="de-DE" dirty="0"/>
              <a:t> </a:t>
            </a:r>
            <a:r>
              <a:rPr lang="de-DE" dirty="0" smtClean="0"/>
              <a:t>Vergleich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176721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76721" y="3581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B0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2954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219200" y="3124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4859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447800" y="4191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514600" y="3505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219200" y="2667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3716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0668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76721" y="5181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76721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B7</a:t>
            </a:r>
            <a:endParaRPr lang="de-DE" dirty="0"/>
          </a:p>
        </p:txBody>
      </p:sp>
      <p:sp>
        <p:nvSpPr>
          <p:cNvPr id="23" name="Bogen 22"/>
          <p:cNvSpPr/>
          <p:nvPr/>
        </p:nvSpPr>
        <p:spPr bwMode="auto">
          <a:xfrm>
            <a:off x="12954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Bogen 23"/>
          <p:cNvSpPr/>
          <p:nvPr/>
        </p:nvSpPr>
        <p:spPr bwMode="auto">
          <a:xfrm>
            <a:off x="1219200" y="5181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>
            <a:endCxn id="23" idx="0"/>
          </p:cNvCxnSpPr>
          <p:nvPr/>
        </p:nvCxnSpPr>
        <p:spPr bwMode="auto">
          <a:xfrm flipH="1">
            <a:off x="1485900" y="5181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H="1">
            <a:off x="1447800" y="6248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Bogen 27"/>
          <p:cNvSpPr/>
          <p:nvPr/>
        </p:nvSpPr>
        <p:spPr bwMode="auto">
          <a:xfrm flipV="1">
            <a:off x="1219200" y="4724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>
            <a:off x="13716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819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Bogen 33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4446015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2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Weiteres Beispiel </a:t>
            </a:r>
            <a:r>
              <a:rPr lang="de-DE" dirty="0"/>
              <a:t>ist ein 8-Bit </a:t>
            </a:r>
            <a:r>
              <a:rPr lang="de-DE" dirty="0" err="1"/>
              <a:t>Addierer</a:t>
            </a:r>
            <a:r>
              <a:rPr lang="de-DE" dirty="0" smtClean="0"/>
              <a:t>.</a:t>
            </a:r>
          </a:p>
          <a:p>
            <a:r>
              <a:rPr lang="de-DE" dirty="0"/>
              <a:t>Auch hier bietet sich an, </a:t>
            </a:r>
            <a:r>
              <a:rPr lang="de-DE" dirty="0" smtClean="0"/>
              <a:t>gewöhnlichen </a:t>
            </a:r>
            <a:r>
              <a:rPr lang="de-DE" dirty="0"/>
              <a:t>Algorithmus für die Addition mehrstelligen Zahlen, den wir aus der Schule </a:t>
            </a:r>
            <a:r>
              <a:rPr lang="de-DE" dirty="0" smtClean="0"/>
              <a:t>kennen, schaltungstechnisch zu implementieren</a:t>
            </a:r>
            <a:r>
              <a:rPr lang="de-DE" dirty="0"/>
              <a:t>. </a:t>
            </a:r>
          </a:p>
          <a:p>
            <a:r>
              <a:rPr lang="de-DE" dirty="0" smtClean="0"/>
              <a:t>Binäre Zahlen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14600" y="25146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" name="Gerade Verbindung mit Pfeil 5"/>
          <p:cNvCxnSpPr>
            <a:stCxn id="4" idx="3"/>
          </p:cNvCxnSpPr>
          <p:nvPr/>
        </p:nvCxnSpPr>
        <p:spPr bwMode="auto">
          <a:xfrm>
            <a:off x="3429000" y="2971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2743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7526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600200" y="2438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600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1" name="Gerade Verbindung mit Pfeil 10"/>
          <p:cNvCxnSpPr>
            <a:stCxn id="4" idx="2"/>
          </p:cNvCxnSpPr>
          <p:nvPr/>
        </p:nvCxnSpPr>
        <p:spPr bwMode="auto">
          <a:xfrm>
            <a:off x="29718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971800" y="3505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2514600" y="3962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56" name="Gerade Verbindung mit Pfeil 55"/>
          <p:cNvCxnSpPr>
            <a:stCxn id="54" idx="3"/>
          </p:cNvCxnSpPr>
          <p:nvPr/>
        </p:nvCxnSpPr>
        <p:spPr bwMode="auto">
          <a:xfrm>
            <a:off x="3429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1752600" y="4648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17526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6002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6002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2514600" y="57150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3" name="Gerade Verbindung mit Pfeil 62"/>
          <p:cNvCxnSpPr>
            <a:stCxn id="62" idx="3"/>
          </p:cNvCxnSpPr>
          <p:nvPr/>
        </p:nvCxnSpPr>
        <p:spPr bwMode="auto">
          <a:xfrm>
            <a:off x="3429000" y="6172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>
            <a:off x="1752600" y="6400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1752600" y="594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16002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600200" y="6096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971800" y="5181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971800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Vorlesung:</a:t>
            </a:r>
            <a:endParaRPr lang="de-DE" dirty="0" smtClean="0"/>
          </a:p>
          <a:p>
            <a:r>
              <a:rPr lang="de-DE" dirty="0" smtClean="0"/>
              <a:t>Einführung (heute)</a:t>
            </a:r>
          </a:p>
          <a:p>
            <a:r>
              <a:rPr lang="de-DE" dirty="0" smtClean="0"/>
              <a:t>Transistoren, Entwicklungsgeschichte, digitale Revolution</a:t>
            </a:r>
          </a:p>
          <a:p>
            <a:r>
              <a:rPr lang="de-DE" dirty="0" smtClean="0"/>
              <a:t>Einfache CMOS Gatter</a:t>
            </a:r>
          </a:p>
          <a:p>
            <a:r>
              <a:rPr lang="de-DE" dirty="0"/>
              <a:t>Komplexere CMOS </a:t>
            </a:r>
            <a:r>
              <a:rPr lang="de-DE" dirty="0" smtClean="0"/>
              <a:t>Digitalzellen – von NAND bis Flipflop</a:t>
            </a:r>
            <a:endParaRPr lang="de-DE" dirty="0"/>
          </a:p>
          <a:p>
            <a:r>
              <a:rPr lang="de-DE" dirty="0" smtClean="0"/>
              <a:t>Setup und Hold Zeit, Optimierung von Digitalschaltungen, Zustandsautomaten</a:t>
            </a:r>
          </a:p>
          <a:p>
            <a:r>
              <a:rPr lang="de-DE" dirty="0" err="1" smtClean="0"/>
              <a:t>Adierer</a:t>
            </a:r>
            <a:r>
              <a:rPr lang="de-DE" dirty="0" smtClean="0"/>
              <a:t>, Zähler, noch komplexere Schaltungen</a:t>
            </a:r>
          </a:p>
          <a:p>
            <a:r>
              <a:rPr lang="de-DE" dirty="0" smtClean="0"/>
              <a:t>Speicherzellen, SRAM, DRAM, EPROM, Flash,.. </a:t>
            </a:r>
          </a:p>
          <a:p>
            <a:r>
              <a:rPr lang="de-DE" dirty="0" smtClean="0"/>
              <a:t>Serielle Datenübertragung, Takterzeugung, PLL, Oszillator</a:t>
            </a:r>
          </a:p>
          <a:p>
            <a:r>
              <a:rPr lang="de-DE" dirty="0" smtClean="0"/>
              <a:t>…</a:t>
            </a:r>
          </a:p>
          <a:p>
            <a:r>
              <a:rPr lang="de-DE" dirty="0" smtClean="0"/>
              <a:t>Übung:</a:t>
            </a:r>
          </a:p>
          <a:p>
            <a:r>
              <a:rPr lang="de-DE" dirty="0" smtClean="0"/>
              <a:t>Digitales IC-Design</a:t>
            </a:r>
          </a:p>
          <a:p>
            <a:r>
              <a:rPr lang="de-DE" dirty="0" smtClean="0"/>
              <a:t>Hardware-Programmiersprache </a:t>
            </a:r>
            <a:r>
              <a:rPr lang="de-DE" dirty="0" err="1" smtClean="0"/>
              <a:t>Verilog</a:t>
            </a:r>
            <a:endParaRPr lang="de-DE" dirty="0" smtClean="0"/>
          </a:p>
          <a:p>
            <a:r>
              <a:rPr lang="de-DE" dirty="0" smtClean="0"/>
              <a:t>Simulation von </a:t>
            </a:r>
            <a:r>
              <a:rPr lang="de-DE" dirty="0" err="1" smtClean="0"/>
              <a:t>Verilog</a:t>
            </a:r>
            <a:r>
              <a:rPr lang="de-DE" dirty="0" smtClean="0"/>
              <a:t> – Modulen (Digitalschaltungen)</a:t>
            </a:r>
          </a:p>
          <a:p>
            <a:r>
              <a:rPr lang="de-DE" dirty="0" smtClean="0"/>
              <a:t>Synthese und Layout - Erzeugung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557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Tabelle </a:t>
            </a:r>
            <a:r>
              <a:rPr lang="de-DE" dirty="0"/>
              <a:t>für die Addition von zwei Bits a und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 c ist der </a:t>
            </a:r>
            <a:r>
              <a:rPr lang="de-DE" dirty="0"/>
              <a:t>Übertrag aus der </a:t>
            </a:r>
            <a:r>
              <a:rPr lang="de-DE" dirty="0" smtClean="0"/>
              <a:t>vorherigen Addition</a:t>
            </a:r>
          </a:p>
          <a:p>
            <a:r>
              <a:rPr lang="de-DE" dirty="0" smtClean="0"/>
              <a:t>Summe </a:t>
            </a:r>
            <a:r>
              <a:rPr lang="de-DE" dirty="0"/>
              <a:t>= !c &amp; (a </a:t>
            </a:r>
            <a:r>
              <a:rPr lang="de-DE" dirty="0" err="1"/>
              <a:t>exor</a:t>
            </a:r>
            <a:r>
              <a:rPr lang="de-DE" dirty="0"/>
              <a:t> b) | c &amp; (a == b)</a:t>
            </a:r>
          </a:p>
          <a:p>
            <a:endParaRPr lang="de-DE" dirty="0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9618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5363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2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Übertrag</a:t>
            </a:r>
            <a:endParaRPr lang="de-DE" dirty="0"/>
          </a:p>
          <a:p>
            <a:r>
              <a:rPr lang="de-DE" dirty="0" err="1"/>
              <a:t>Cout</a:t>
            </a:r>
            <a:r>
              <a:rPr lang="de-DE" dirty="0"/>
              <a:t> = !c </a:t>
            </a:r>
            <a:r>
              <a:rPr lang="de-DE" dirty="0" smtClean="0"/>
              <a:t>&amp; (</a:t>
            </a:r>
            <a:r>
              <a:rPr lang="de-DE" dirty="0"/>
              <a:t>a &amp; b) | c &amp; (a | b</a:t>
            </a:r>
            <a:r>
              <a:rPr lang="de-DE" dirty="0" smtClean="0"/>
              <a:t>)</a:t>
            </a:r>
          </a:p>
          <a:p>
            <a:r>
              <a:rPr lang="de-DE" dirty="0" smtClean="0"/>
              <a:t>Hier &amp; vor | - für Programmiersprachen soll immer geprüft werden</a:t>
            </a:r>
            <a:endParaRPr lang="de-DE" dirty="0"/>
          </a:p>
          <a:p>
            <a:endParaRPr lang="de-DE" dirty="0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286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91884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Kombinatorische Logik.</a:t>
            </a:r>
          </a:p>
          <a:p>
            <a:r>
              <a:rPr lang="de-DE" dirty="0" smtClean="0"/>
              <a:t>Der </a:t>
            </a:r>
            <a:r>
              <a:rPr lang="de-DE" dirty="0"/>
              <a:t>Ausgang der Schaltung ist </a:t>
            </a:r>
            <a:r>
              <a:rPr lang="de-DE" dirty="0" smtClean="0"/>
              <a:t>definiert </a:t>
            </a:r>
            <a:r>
              <a:rPr lang="de-DE" dirty="0"/>
              <a:t>wenn man die Eingänge kennt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Andere Art: Schaltungen </a:t>
            </a:r>
            <a:r>
              <a:rPr lang="de-DE" dirty="0"/>
              <a:t>mit Speicherelementen, mit denen </a:t>
            </a:r>
            <a:r>
              <a:rPr lang="de-DE" dirty="0" smtClean="0"/>
              <a:t>man, </a:t>
            </a:r>
            <a:r>
              <a:rPr lang="de-DE" dirty="0"/>
              <a:t>zum </a:t>
            </a:r>
            <a:r>
              <a:rPr lang="de-DE" dirty="0" smtClean="0"/>
              <a:t>Beispiel, zyklische </a:t>
            </a:r>
            <a:r>
              <a:rPr lang="de-DE" dirty="0"/>
              <a:t>Operationen durchführen kann, </a:t>
            </a:r>
            <a:r>
              <a:rPr lang="de-DE" dirty="0" smtClean="0"/>
              <a:t>Zustandsautomaten </a:t>
            </a:r>
            <a:r>
              <a:rPr lang="de-DE" dirty="0"/>
              <a:t>oder Programme </a:t>
            </a:r>
            <a:r>
              <a:rPr lang="de-DE" dirty="0" smtClean="0"/>
              <a:t>realisiert</a:t>
            </a:r>
            <a:endParaRPr lang="de-DE" dirty="0"/>
          </a:p>
          <a:p>
            <a:r>
              <a:rPr lang="de-DE" dirty="0" smtClean="0"/>
              <a:t>Sequenzielle </a:t>
            </a:r>
            <a:r>
              <a:rPr lang="de-DE" dirty="0"/>
              <a:t>Schaltungen </a:t>
            </a:r>
            <a:r>
              <a:rPr lang="de-DE" dirty="0" smtClean="0"/>
              <a:t>- Ausgang </a:t>
            </a:r>
            <a:r>
              <a:rPr lang="de-DE" dirty="0"/>
              <a:t>hängt nicht nur von </a:t>
            </a:r>
            <a:r>
              <a:rPr lang="de-DE" dirty="0" smtClean="0"/>
              <a:t>den momentanen </a:t>
            </a:r>
            <a:r>
              <a:rPr lang="de-DE" dirty="0"/>
              <a:t>Eingangswerten sondern auch von der Vorgeschichte des Systems.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8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Beispiel -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smtClean="0"/>
              <a:t>Eingang: die </a:t>
            </a:r>
            <a:r>
              <a:rPr lang="de-DE" dirty="0"/>
              <a:t>eingestellte Zeit </a:t>
            </a:r>
            <a:r>
              <a:rPr lang="de-DE" dirty="0" smtClean="0"/>
              <a:t>– z.B. achtstellige </a:t>
            </a:r>
            <a:r>
              <a:rPr lang="de-DE" dirty="0"/>
              <a:t>binäre Zahl, und ein </a:t>
            </a:r>
            <a:r>
              <a:rPr lang="de-DE" dirty="0" smtClean="0"/>
              <a:t>Start-Knopf</a:t>
            </a:r>
            <a:r>
              <a:rPr lang="de-DE" dirty="0"/>
              <a:t>. Der Ausgang ist ein </a:t>
            </a:r>
            <a:r>
              <a:rPr lang="de-DE" dirty="0" smtClean="0"/>
              <a:t>Alarm-Signal</a:t>
            </a:r>
            <a:endParaRPr lang="de-DE" dirty="0"/>
          </a:p>
          <a:p>
            <a:r>
              <a:rPr lang="de-DE" dirty="0"/>
              <a:t>Solche Systeme brauchen </a:t>
            </a:r>
            <a:r>
              <a:rPr lang="de-DE" dirty="0" smtClean="0"/>
              <a:t>1) </a:t>
            </a:r>
            <a:r>
              <a:rPr lang="de-DE" dirty="0"/>
              <a:t>ein internes Taktsignal, also einen Oszillator. </a:t>
            </a:r>
          </a:p>
          <a:p>
            <a:r>
              <a:rPr lang="de-DE" dirty="0" smtClean="0"/>
              <a:t>2) </a:t>
            </a:r>
            <a:r>
              <a:rPr lang="de-DE" dirty="0"/>
              <a:t>einen </a:t>
            </a:r>
            <a:r>
              <a:rPr lang="de-DE" dirty="0" smtClean="0"/>
              <a:t>Zähler</a:t>
            </a:r>
          </a:p>
          <a:p>
            <a:r>
              <a:rPr lang="de-DE" dirty="0" smtClean="0"/>
              <a:t>3) Komparator und Zustandsmaschine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10668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1430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1143000" y="42672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1143000" y="49530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3200" y="4267200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Takt</a:t>
            </a:r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1524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19812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10668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63265" y="3352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5181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429000" y="4876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Alarm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5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wird. 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00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</a:t>
            </a:r>
            <a:r>
              <a:rPr lang="de-DE" dirty="0" smtClean="0"/>
              <a:t>.</a:t>
            </a:r>
          </a:p>
          <a:p>
            <a:r>
              <a:rPr lang="de-DE" dirty="0" smtClean="0"/>
              <a:t>Wie wird der Zähler angesteuert?</a:t>
            </a:r>
          </a:p>
          <a:p>
            <a:r>
              <a:rPr lang="de-DE" dirty="0" smtClean="0"/>
              <a:t>Register aus </a:t>
            </a:r>
            <a:r>
              <a:rPr lang="de-DE" dirty="0" err="1" smtClean="0"/>
              <a:t>FlipFlops</a:t>
            </a:r>
            <a:r>
              <a:rPr lang="de-DE" dirty="0" smtClean="0"/>
              <a:t> (Speicherzellen)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54864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211481" y="51054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0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Flip Flops haben einen Eingang, Ausgang, einen Takteingang und oft ein </a:t>
            </a:r>
            <a:r>
              <a:rPr lang="de-DE" dirty="0" err="1"/>
              <a:t>Reset</a:t>
            </a:r>
            <a:r>
              <a:rPr lang="de-DE" dirty="0"/>
              <a:t> Signal</a:t>
            </a:r>
            <a:r>
              <a:rPr lang="de-DE" dirty="0" smtClean="0"/>
              <a:t>.</a:t>
            </a:r>
          </a:p>
          <a:p>
            <a:r>
              <a:rPr lang="de-DE" dirty="0"/>
              <a:t>Flipflops haben die folgende Eigenschaft. Der Wert am Eingang wird im Moment der steigenden Taktflanke gespeichert. Der gespeicherte Wert taucht auf dem Ausgang eine gewisse kurze Zeit </a:t>
            </a:r>
            <a:r>
              <a:rPr lang="de-DE" dirty="0" smtClean="0"/>
              <a:t>danach auf, </a:t>
            </a:r>
            <a:r>
              <a:rPr lang="de-DE" dirty="0"/>
              <a:t>etwa ~ n x 100ps. </a:t>
            </a:r>
            <a:r>
              <a:rPr lang="de-DE" dirty="0" smtClean="0"/>
              <a:t>=&gt; Auf </a:t>
            </a:r>
            <a:r>
              <a:rPr lang="de-DE" dirty="0"/>
              <a:t>jede steigente Taktflanke erhöht sich der Zustand des Zählers.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uppieren 50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52" name="Gerade Verbindung 51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58" name="Gerade Verbindung 5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47" name="Gerade Verbindung 14346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Gerade Verbindung mit Pfeil 14348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mit Pfeil 14350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4353" name="Gerade Verbindung 1435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88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uppieren 91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93" name="Gerade Verbindung 92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uppieren 94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96" name="Gerade Verbindung 9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4356" name="Gerade Verbindung mit Pfeil 14355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Eingang des Registers ändert sich </a:t>
            </a:r>
            <a:r>
              <a:rPr lang="de-DE" dirty="0" smtClean="0"/>
              <a:t>auch einige </a:t>
            </a:r>
            <a:r>
              <a:rPr lang="de-DE" dirty="0"/>
              <a:t>100ps nach der Taktflanke, da der </a:t>
            </a:r>
            <a:r>
              <a:rPr lang="de-DE" dirty="0" err="1"/>
              <a:t>Adierer</a:t>
            </a:r>
            <a:r>
              <a:rPr lang="de-DE" dirty="0"/>
              <a:t> den neuen Eingangswert A bekommt und seinen Ausgang anpasst. Diese Änderung der </a:t>
            </a:r>
            <a:r>
              <a:rPr lang="de-DE" dirty="0" err="1"/>
              <a:t>Addrierer</a:t>
            </a:r>
            <a:r>
              <a:rPr lang="de-DE" dirty="0"/>
              <a:t>-Ausgangs wird aber erst auf die nächste Taktflanke in Register </a:t>
            </a:r>
            <a:r>
              <a:rPr lang="de-DE" dirty="0" smtClean="0"/>
              <a:t>gespeichert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40386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057400" y="22860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Addierer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31242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>
            <a:off x="11430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11430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108" name="Gerade Verbindung 10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111" name="Gerade Verbindung 11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117" name="Gerade Verbindung 11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21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23" name="Gerade Verbindung mit Pfeil 122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6629400" y="5105400"/>
            <a:ext cx="838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5105400" y="990600"/>
            <a:ext cx="1524000" cy="464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0200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Hardware-Programmiersprache: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09600" y="1752600"/>
            <a:ext cx="3092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always</a:t>
            </a:r>
            <a:r>
              <a:rPr lang="de-DE" sz="1600" i="1" dirty="0" smtClean="0"/>
              <a:t> </a:t>
            </a:r>
            <a:r>
              <a:rPr lang="de-DE" sz="1600" i="1" dirty="0"/>
              <a:t>@ (</a:t>
            </a:r>
            <a:r>
              <a:rPr lang="de-DE" sz="1600" i="1" dirty="0" err="1"/>
              <a:t>posedge</a:t>
            </a:r>
            <a:r>
              <a:rPr lang="de-DE" sz="1600" i="1" dirty="0"/>
              <a:t> CLK) </a:t>
            </a:r>
            <a:r>
              <a:rPr lang="de-DE" sz="1600" i="1" dirty="0" err="1"/>
              <a:t>begin</a:t>
            </a:r>
            <a:endParaRPr lang="de-DE" sz="1600" i="1" dirty="0"/>
          </a:p>
          <a:p>
            <a:pPr algn="l"/>
            <a:r>
              <a:rPr lang="de-DE" sz="1600" i="1" dirty="0" smtClean="0"/>
              <a:t>	A </a:t>
            </a:r>
            <a:r>
              <a:rPr lang="de-DE" sz="1600" i="1" dirty="0"/>
              <a:t>&lt;= A + 1</a:t>
            </a:r>
          </a:p>
          <a:p>
            <a:pPr algn="l"/>
            <a:r>
              <a:rPr lang="de-DE" sz="1600" i="1" dirty="0" smtClean="0"/>
              <a:t>end</a:t>
            </a:r>
            <a:endParaRPr lang="de-DE" sz="1600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6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/>
              <a:t>Wie realisieren wir ein Flipflop?</a:t>
            </a:r>
          </a:p>
          <a:p>
            <a:r>
              <a:rPr lang="de-DE" dirty="0"/>
              <a:t>Am einfachsten stellen wir uns eine Speicherzelle wie einen getakteten Kondensator vor. Wenn der Schalter geschlossen ist, verbinden wir den Eingang mit einem Kondensator. Der Kondensator </a:t>
            </a:r>
            <a:r>
              <a:rPr lang="de-DE" dirty="0" smtClean="0"/>
              <a:t>wird </a:t>
            </a:r>
            <a:r>
              <a:rPr lang="de-DE" dirty="0"/>
              <a:t>auf das Eingangspotential aufgeladen.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der Schalter geöffnet wird, behält der Kondensator das Potential. Das logische Niveau wird auf diese Weise gespeichert. </a:t>
            </a:r>
          </a:p>
          <a:p>
            <a:r>
              <a:rPr lang="de-DE" dirty="0" smtClean="0"/>
              <a:t>DRAM </a:t>
            </a:r>
            <a:r>
              <a:rPr lang="de-DE" dirty="0"/>
              <a:t>Zellen.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9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692150"/>
            <a:ext cx="8229600" cy="9080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de-DE" sz="1800" dirty="0"/>
              <a:t>Digitaldesign mit Softwarepacket „</a:t>
            </a:r>
            <a:r>
              <a:rPr lang="de-DE" sz="1800" dirty="0" err="1"/>
              <a:t>Cadence</a:t>
            </a:r>
            <a:r>
              <a:rPr lang="de-DE" sz="1800" dirty="0" smtClean="0"/>
              <a:t>“</a:t>
            </a:r>
            <a:endParaRPr lang="de-DE" sz="1800" dirty="0" smtClean="0"/>
          </a:p>
          <a:p>
            <a:pPr eaLnBrk="1" hangingPunct="1"/>
            <a:r>
              <a:rPr lang="de-DE" sz="1800" dirty="0" smtClean="0"/>
              <a:t>HDL </a:t>
            </a:r>
            <a:r>
              <a:rPr lang="de-DE" sz="1800" dirty="0" smtClean="0"/>
              <a:t>Code, Simulation -&gt; </a:t>
            </a:r>
            <a:r>
              <a:rPr lang="de-DE" sz="1800" dirty="0" smtClean="0"/>
              <a:t>Synthese -&gt; RTL </a:t>
            </a:r>
            <a:r>
              <a:rPr lang="de-DE" sz="1800" dirty="0" smtClean="0"/>
              <a:t>Code (Schaltplan mit Logikzellen und Registern), Simulation (automatisch) -&gt; </a:t>
            </a:r>
            <a:r>
              <a:rPr lang="de-DE" sz="1800" dirty="0" smtClean="0"/>
              <a:t>Place </a:t>
            </a:r>
            <a:r>
              <a:rPr lang="de-DE" sz="1800" dirty="0" err="1" smtClean="0"/>
              <a:t>and</a:t>
            </a:r>
            <a:r>
              <a:rPr lang="de-DE" sz="1800" dirty="0" smtClean="0"/>
              <a:t> Route -&gt; Layout</a:t>
            </a:r>
            <a:r>
              <a:rPr lang="de-DE" sz="1800" dirty="0" smtClean="0"/>
              <a:t>, Simulation (automatisch) -&gt; DRC, LVS</a:t>
            </a:r>
            <a:endParaRPr lang="de-DE" sz="1800" kern="0" dirty="0" smtClean="0"/>
          </a:p>
          <a:p>
            <a:pPr eaLnBrk="1" hangingPunct="1"/>
            <a:endParaRPr lang="de-DE" sz="1400" kern="0" dirty="0"/>
          </a:p>
          <a:p>
            <a:pPr eaLnBrk="1" hangingPunct="1"/>
            <a:endParaRPr lang="de-DE" sz="1400" kern="0" dirty="0" smtClean="0"/>
          </a:p>
          <a:p>
            <a:pPr eaLnBrk="1" hangingPunct="1"/>
            <a:endParaRPr lang="de-DE" sz="1400" kern="0" dirty="0" smtClean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286000"/>
            <a:ext cx="453994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http://eecs.vanderbilt.edu/research/RER/cadence/designexample/tutorial_cadence_draft_html_m2a50989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733800"/>
            <a:ext cx="3429000" cy="232058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://vlsicad.ucsd.edu/courses/ece260b-w04/Lab2/finalRou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191000"/>
            <a:ext cx="3353227" cy="2286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5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Problem</a:t>
            </a:r>
            <a:r>
              <a:rPr lang="de-DE" dirty="0"/>
              <a:t>:</a:t>
            </a:r>
          </a:p>
          <a:p>
            <a:r>
              <a:rPr lang="de-DE" dirty="0"/>
              <a:t>Nach der steigenden Taktflanke wird der Eingang </a:t>
            </a:r>
            <a:r>
              <a:rPr lang="de-DE" dirty="0" smtClean="0"/>
              <a:t>gespeichert - OK. Das </a:t>
            </a:r>
            <a:r>
              <a:rPr lang="de-DE" dirty="0"/>
              <a:t>Flip-Flop aus einem Kondensator würde jede weitere Änderung am Eingang ebenfalls speichern, bzw. das anfangs gespeicherte Wert überschreiben, solange Taktsignal eins ist. </a:t>
            </a:r>
            <a:r>
              <a:rPr lang="de-DE" dirty="0" smtClean="0"/>
              <a:t>(</a:t>
            </a:r>
            <a:r>
              <a:rPr lang="de-DE" dirty="0" err="1" smtClean="0"/>
              <a:t>Race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Der </a:t>
            </a:r>
            <a:r>
              <a:rPr lang="de-DE" dirty="0"/>
              <a:t>gespeicherte Zustand soll sich bis zur nächsten Talkflanke nicht ändern, auch wenn sich der Eingang </a:t>
            </a:r>
            <a:r>
              <a:rPr lang="de-DE" dirty="0" smtClean="0"/>
              <a:t>ändert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536080" y="3657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617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6781800" y="4800600"/>
            <a:ext cx="152400" cy="609600"/>
            <a:chOff x="6096000" y="4800600"/>
            <a:chExt cx="1524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 flipH="1">
            <a:off x="6629400" y="4800600"/>
            <a:ext cx="152400" cy="609600"/>
            <a:chOff x="6096000" y="4800600"/>
            <a:chExt cx="152400" cy="609600"/>
          </a:xfrm>
        </p:grpSpPr>
        <p:cxnSp>
          <p:nvCxnSpPr>
            <p:cNvPr id="88" name="Gerade Verbindung 8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934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6629400" y="5181600"/>
            <a:ext cx="152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Abgerundetes Rechteck 14342"/>
          <p:cNvSpPr/>
          <p:nvPr/>
        </p:nvSpPr>
        <p:spPr bwMode="auto">
          <a:xfrm>
            <a:off x="6019800" y="3429000"/>
            <a:ext cx="762000" cy="3200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4" name="Textfeld 14343"/>
          <p:cNvSpPr txBox="1"/>
          <p:nvPr/>
        </p:nvSpPr>
        <p:spPr>
          <a:xfrm>
            <a:off x="6172200" y="3124200"/>
            <a:ext cx="1006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857073" y="2940159"/>
            <a:ext cx="3331507" cy="1374666"/>
          </a:xfrm>
          <a:custGeom>
            <a:avLst/>
            <a:gdLst>
              <a:gd name="connsiteX0" fmla="*/ 1695627 w 3331507"/>
              <a:gd name="connsiteY0" fmla="*/ 1098441 h 1374666"/>
              <a:gd name="connsiteX1" fmla="*/ 2571927 w 3331507"/>
              <a:gd name="connsiteY1" fmla="*/ 1047641 h 1374666"/>
              <a:gd name="connsiteX2" fmla="*/ 2508427 w 3331507"/>
              <a:gd name="connsiteY2" fmla="*/ 450741 h 1374666"/>
              <a:gd name="connsiteX3" fmla="*/ 235127 w 3331507"/>
              <a:gd name="connsiteY3" fmla="*/ 323741 h 1374666"/>
              <a:gd name="connsiteX4" fmla="*/ 374827 w 3331507"/>
              <a:gd name="connsiteY4" fmla="*/ 996841 h 1374666"/>
              <a:gd name="connsiteX5" fmla="*/ 2914827 w 3331507"/>
              <a:gd name="connsiteY5" fmla="*/ 1339741 h 1374666"/>
              <a:gd name="connsiteX6" fmla="*/ 3130727 w 3331507"/>
              <a:gd name="connsiteY6" fmla="*/ 158641 h 1374666"/>
              <a:gd name="connsiteX7" fmla="*/ 908227 w 3331507"/>
              <a:gd name="connsiteY7" fmla="*/ 44341 h 137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507" h="1374666">
                <a:moveTo>
                  <a:pt x="1695627" y="1098441"/>
                </a:moveTo>
                <a:cubicBezTo>
                  <a:pt x="2066043" y="1127016"/>
                  <a:pt x="2436460" y="1155591"/>
                  <a:pt x="2571927" y="1047641"/>
                </a:cubicBezTo>
                <a:cubicBezTo>
                  <a:pt x="2707394" y="939691"/>
                  <a:pt x="2897894" y="571391"/>
                  <a:pt x="2508427" y="450741"/>
                </a:cubicBezTo>
                <a:cubicBezTo>
                  <a:pt x="2118960" y="330091"/>
                  <a:pt x="590727" y="232724"/>
                  <a:pt x="235127" y="323741"/>
                </a:cubicBezTo>
                <a:cubicBezTo>
                  <a:pt x="-120473" y="414758"/>
                  <a:pt x="-71790" y="827508"/>
                  <a:pt x="374827" y="996841"/>
                </a:cubicBezTo>
                <a:cubicBezTo>
                  <a:pt x="821444" y="1166174"/>
                  <a:pt x="2455510" y="1479441"/>
                  <a:pt x="2914827" y="1339741"/>
                </a:cubicBezTo>
                <a:cubicBezTo>
                  <a:pt x="3374144" y="1200041"/>
                  <a:pt x="3465160" y="374541"/>
                  <a:pt x="3130727" y="158641"/>
                </a:cubicBezTo>
                <a:cubicBezTo>
                  <a:pt x="2796294" y="-57259"/>
                  <a:pt x="1852260" y="-6459"/>
                  <a:pt x="908227" y="443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Lösung</a:t>
            </a:r>
          </a:p>
          <a:p>
            <a:r>
              <a:rPr lang="de-DE" dirty="0"/>
              <a:t>Z</a:t>
            </a:r>
            <a:r>
              <a:rPr lang="de-DE" dirty="0" smtClean="0"/>
              <a:t>wei </a:t>
            </a:r>
            <a:r>
              <a:rPr lang="de-DE" dirty="0"/>
              <a:t>DRAM Zellen hintereinander zu schalten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491196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29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24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419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419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91521" y="4724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3810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5791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181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181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181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181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96330" y="54864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4724400"/>
            <a:ext cx="2286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4008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feld 14343"/>
          <p:cNvSpPr txBox="1"/>
          <p:nvPr/>
        </p:nvSpPr>
        <p:spPr>
          <a:xfrm rot="5400000">
            <a:off x="5760991" y="3078209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 Transparent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2895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3733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191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00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419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419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800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H="1">
            <a:off x="4648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>
            <a:off x="3886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3441081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234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829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6858000" y="5943600"/>
            <a:ext cx="152400" cy="609600"/>
            <a:chOff x="6096000" y="4800600"/>
            <a:chExt cx="152400" cy="609600"/>
          </a:xfrm>
        </p:grpSpPr>
        <p:cxnSp>
          <p:nvCxnSpPr>
            <p:cNvPr id="95" name="Gerade Verbindung 9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 flipH="1">
            <a:off x="6705600" y="5943600"/>
            <a:ext cx="152400" cy="609600"/>
            <a:chOff x="6096000" y="4800600"/>
            <a:chExt cx="152400" cy="609600"/>
          </a:xfrm>
        </p:grpSpPr>
        <p:cxnSp>
          <p:nvCxnSpPr>
            <p:cNvPr id="98" name="Gerade Verbindung 9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7010400" y="5943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7010400" y="65532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5791200" y="5943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5791200" y="655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5901121" y="6248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0104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6705600" y="41148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 rot="5400000">
            <a:off x="6370590" y="3078210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 Transparent</a:t>
            </a:r>
            <a:endParaRPr lang="de-DE" dirty="0"/>
          </a:p>
        </p:txBody>
      </p:sp>
      <p:grpSp>
        <p:nvGrpSpPr>
          <p:cNvPr id="108" name="Gruppieren 107"/>
          <p:cNvGrpSpPr/>
          <p:nvPr/>
        </p:nvGrpSpPr>
        <p:grpSpPr>
          <a:xfrm flipH="1">
            <a:off x="7315200" y="4419600"/>
            <a:ext cx="152400" cy="609600"/>
            <a:chOff x="6096000" y="4800600"/>
            <a:chExt cx="152400" cy="609600"/>
          </a:xfrm>
        </p:grpSpPr>
        <p:cxnSp>
          <p:nvCxnSpPr>
            <p:cNvPr id="109" name="Gerade Verbindung 10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Gerade Verbindung mit Pfeil 110"/>
          <p:cNvCxnSpPr/>
          <p:nvPr/>
        </p:nvCxnSpPr>
        <p:spPr bwMode="auto">
          <a:xfrm>
            <a:off x="6477000" y="5791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62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305800" cy="3879850"/>
          </a:xfrm>
        </p:spPr>
        <p:txBody>
          <a:bodyPr/>
          <a:lstStyle/>
          <a:p>
            <a:r>
              <a:rPr lang="de-DE" dirty="0" smtClean="0"/>
              <a:t>Themen</a:t>
            </a:r>
          </a:p>
          <a:p>
            <a:r>
              <a:rPr lang="de-DE" dirty="0" smtClean="0"/>
              <a:t>Design </a:t>
            </a:r>
            <a:r>
              <a:rPr lang="de-DE" dirty="0"/>
              <a:t>von digitalen Grundkomponenten wie Flip Flops </a:t>
            </a:r>
            <a:r>
              <a:rPr lang="de-DE" dirty="0" smtClean="0"/>
              <a:t>oder Gates/RAM - analoge Elektronik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 smtClean="0"/>
              <a:t>Entwurf </a:t>
            </a:r>
            <a:r>
              <a:rPr lang="de-DE" dirty="0"/>
              <a:t>von digitalen Schaltungen auf einem </a:t>
            </a:r>
            <a:r>
              <a:rPr lang="de-DE" dirty="0" smtClean="0"/>
              <a:t>FPGA/ASIC. </a:t>
            </a:r>
          </a:p>
          <a:p>
            <a:r>
              <a:rPr lang="de-DE" dirty="0" smtClean="0"/>
              <a:t>HDL </a:t>
            </a:r>
            <a:r>
              <a:rPr lang="de-DE" dirty="0"/>
              <a:t>Code </a:t>
            </a:r>
            <a:r>
              <a:rPr lang="de-DE" dirty="0" smtClean="0"/>
              <a:t>-&gt; Schaltung</a:t>
            </a:r>
          </a:p>
          <a:p>
            <a:r>
              <a:rPr lang="de-DE" dirty="0" smtClean="0"/>
              <a:t>1) Netzliste</a:t>
            </a:r>
          </a:p>
          <a:p>
            <a:r>
              <a:rPr lang="de-DE" dirty="0" smtClean="0"/>
              <a:t>2) Belegungsplan </a:t>
            </a:r>
            <a:r>
              <a:rPr lang="de-DE" dirty="0" smtClean="0"/>
              <a:t>(Layout) für </a:t>
            </a:r>
            <a:r>
              <a:rPr lang="de-DE" dirty="0"/>
              <a:t>die Komponenten </a:t>
            </a:r>
            <a:r>
              <a:rPr lang="de-DE" dirty="0" smtClean="0"/>
              <a:t>und die physikalischen </a:t>
            </a:r>
            <a:r>
              <a:rPr lang="de-DE" dirty="0" smtClean="0"/>
              <a:t>Verbindungen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8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31800" y="1449388"/>
            <a:ext cx="1125538" cy="3143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Specification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232025" y="1425575"/>
            <a:ext cx="944563" cy="360363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HDL design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232025" y="2033588"/>
            <a:ext cx="944563" cy="360362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Behavioral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simulation</a:t>
            </a:r>
          </a:p>
        </p:txBody>
      </p:sp>
      <p:sp>
        <p:nvSpPr>
          <p:cNvPr id="7" name="Flowchart: Decision 6"/>
          <p:cNvSpPr/>
          <p:nvPr/>
        </p:nvSpPr>
        <p:spPr bwMode="auto">
          <a:xfrm>
            <a:off x="2185988" y="2628900"/>
            <a:ext cx="1036637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accent2">
                    <a:lumMod val="75000"/>
                  </a:schemeClr>
                </a:solidFill>
              </a:rPr>
              <a:t>Does it  meet specs?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232025" y="3519488"/>
            <a:ext cx="944563" cy="35877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Synthesis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238375" y="4300538"/>
            <a:ext cx="946150" cy="361950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Place and route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2125" y="5915025"/>
            <a:ext cx="944563" cy="3397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Post-layout simulation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8081963" y="5915025"/>
            <a:ext cx="946150" cy="3397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Tape-Out</a:t>
            </a:r>
          </a:p>
        </p:txBody>
      </p: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 bwMode="auto">
          <a:xfrm flipV="1">
            <a:off x="1557338" y="1606550"/>
            <a:ext cx="6746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endCxn id="6" idx="0"/>
          </p:cNvCxnSpPr>
          <p:nvPr/>
        </p:nvCxnSpPr>
        <p:spPr bwMode="auto">
          <a:xfrm>
            <a:off x="2703513" y="1785938"/>
            <a:ext cx="1587" cy="247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>
            <a:off x="2705100" y="2393950"/>
            <a:ext cx="0" cy="234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endCxn id="8" idx="0"/>
          </p:cNvCxnSpPr>
          <p:nvPr/>
        </p:nvCxnSpPr>
        <p:spPr bwMode="auto">
          <a:xfrm>
            <a:off x="2703513" y="3213100"/>
            <a:ext cx="0" cy="3063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>
            <a:stCxn id="7" idx="3"/>
          </p:cNvCxnSpPr>
          <p:nvPr/>
        </p:nvCxnSpPr>
        <p:spPr bwMode="auto">
          <a:xfrm flipV="1">
            <a:off x="3222625" y="2921000"/>
            <a:ext cx="9826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3175000" y="1604963"/>
            <a:ext cx="1023938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703513" y="3203575"/>
            <a:ext cx="439737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24213" y="2674938"/>
            <a:ext cx="376237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97225" y="5811838"/>
            <a:ext cx="439738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4194175" y="2124075"/>
            <a:ext cx="11113" cy="7969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 flipV="1">
            <a:off x="4194175" y="1608138"/>
            <a:ext cx="7938" cy="5603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Flowchart: Decision 27"/>
          <p:cNvSpPr/>
          <p:nvPr/>
        </p:nvSpPr>
        <p:spPr bwMode="auto">
          <a:xfrm>
            <a:off x="6642100" y="5792788"/>
            <a:ext cx="1035050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accent2">
                    <a:lumMod val="75000"/>
                  </a:schemeClr>
                </a:solidFill>
              </a:rPr>
              <a:t>Does it  meet specs?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440113" y="2921000"/>
            <a:ext cx="3206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endCxn id="28" idx="1"/>
          </p:cNvCxnSpPr>
          <p:nvPr/>
        </p:nvCxnSpPr>
        <p:spPr bwMode="auto">
          <a:xfrm>
            <a:off x="5246688" y="6084888"/>
            <a:ext cx="13954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7637463" y="5838825"/>
            <a:ext cx="439737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59625" y="5545138"/>
            <a:ext cx="3778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7154863" y="5057775"/>
            <a:ext cx="0" cy="203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>
            <a:stCxn id="28" idx="0"/>
          </p:cNvCxnSpPr>
          <p:nvPr/>
        </p:nvCxnSpPr>
        <p:spPr bwMode="auto">
          <a:xfrm flipH="1" flipV="1">
            <a:off x="7154863" y="4481513"/>
            <a:ext cx="4762" cy="13112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ounded Rectangle 38"/>
          <p:cNvSpPr/>
          <p:nvPr/>
        </p:nvSpPr>
        <p:spPr bwMode="auto">
          <a:xfrm>
            <a:off x="2233613" y="5059363"/>
            <a:ext cx="946150" cy="360362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DRC/LVS</a:t>
            </a:r>
          </a:p>
        </p:txBody>
      </p:sp>
      <p:sp>
        <p:nvSpPr>
          <p:cNvPr id="40" name="Flowchart: Decision 39"/>
          <p:cNvSpPr/>
          <p:nvPr/>
        </p:nvSpPr>
        <p:spPr bwMode="auto">
          <a:xfrm>
            <a:off x="2189163" y="5792788"/>
            <a:ext cx="1035050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OK?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1816100" y="5605463"/>
            <a:ext cx="0" cy="4937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stCxn id="39" idx="2"/>
          </p:cNvCxnSpPr>
          <p:nvPr/>
        </p:nvCxnSpPr>
        <p:spPr bwMode="auto">
          <a:xfrm>
            <a:off x="2706688" y="5419725"/>
            <a:ext cx="1587" cy="3730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>
            <a:stCxn id="40" idx="1"/>
          </p:cNvCxnSpPr>
          <p:nvPr/>
        </p:nvCxnSpPr>
        <p:spPr bwMode="auto">
          <a:xfrm flipH="1" flipV="1">
            <a:off x="1816100" y="6084888"/>
            <a:ext cx="3730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1816100" y="4479925"/>
            <a:ext cx="41751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>
            <a:stCxn id="10" idx="2"/>
          </p:cNvCxnSpPr>
          <p:nvPr/>
        </p:nvCxnSpPr>
        <p:spPr bwMode="auto">
          <a:xfrm>
            <a:off x="2711450" y="4662488"/>
            <a:ext cx="1588" cy="3937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1816100" y="5838825"/>
            <a:ext cx="377825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cxnSp>
        <p:nvCxnSpPr>
          <p:cNvPr id="48" name="Straight Arrow Connector 47"/>
          <p:cNvCxnSpPr>
            <a:stCxn id="40" idx="3"/>
            <a:endCxn id="11" idx="1"/>
          </p:cNvCxnSpPr>
          <p:nvPr/>
        </p:nvCxnSpPr>
        <p:spPr bwMode="auto">
          <a:xfrm>
            <a:off x="3224213" y="6084888"/>
            <a:ext cx="10779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>
            <a:stCxn id="28" idx="3"/>
          </p:cNvCxnSpPr>
          <p:nvPr/>
        </p:nvCxnSpPr>
        <p:spPr bwMode="auto">
          <a:xfrm>
            <a:off x="7677150" y="6084888"/>
            <a:ext cx="417513" cy="158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>
            <a:stCxn id="8" idx="2"/>
          </p:cNvCxnSpPr>
          <p:nvPr/>
        </p:nvCxnSpPr>
        <p:spPr bwMode="auto">
          <a:xfrm flipH="1">
            <a:off x="2703513" y="3878263"/>
            <a:ext cx="1587" cy="4222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>
            <a:off x="1816100" y="4479925"/>
            <a:ext cx="0" cy="112553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3175000" y="4481513"/>
            <a:ext cx="3984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3733800" y="3519488"/>
            <a:ext cx="944563" cy="35877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Constraints</a:t>
            </a:r>
          </a:p>
        </p:txBody>
      </p:sp>
      <p:cxnSp>
        <p:nvCxnSpPr>
          <p:cNvPr id="76" name="Straight Arrow Connector 75"/>
          <p:cNvCxnSpPr>
            <a:stCxn id="75" idx="1"/>
            <a:endCxn id="8" idx="3"/>
          </p:cNvCxnSpPr>
          <p:nvPr/>
        </p:nvCxnSpPr>
        <p:spPr bwMode="auto">
          <a:xfrm flipH="1">
            <a:off x="3176588" y="3698875"/>
            <a:ext cx="5572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1187450" y="130175"/>
            <a:ext cx="7499350" cy="3460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kern="0" dirty="0" smtClean="0"/>
              <a:t>Digital Design Flow</a:t>
            </a:r>
            <a:endParaRPr lang="de-DE" altLang="de-DE" sz="2000" kern="0" dirty="0"/>
          </a:p>
        </p:txBody>
      </p:sp>
      <p:sp>
        <p:nvSpPr>
          <p:cNvPr id="2" name="Textfeld 1"/>
          <p:cNvSpPr txBox="1"/>
          <p:nvPr/>
        </p:nvSpPr>
        <p:spPr>
          <a:xfrm>
            <a:off x="1600200" y="3886200"/>
            <a:ext cx="841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RTL </a:t>
            </a:r>
            <a:r>
              <a:rPr lang="de-DE" dirty="0" err="1" smtClean="0"/>
              <a:t>code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917761" y="472440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Layout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4800600" y="3505200"/>
            <a:ext cx="12073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Floorplan</a:t>
            </a:r>
            <a:r>
              <a:rPr lang="de-DE" dirty="0" smtClean="0"/>
              <a:t>, Pins</a:t>
            </a:r>
            <a:endParaRPr lang="de-DE" dirty="0"/>
          </a:p>
        </p:txBody>
      </p:sp>
      <p:sp>
        <p:nvSpPr>
          <p:cNvPr id="9" name="Freihandform 8"/>
          <p:cNvSpPr/>
          <p:nvPr/>
        </p:nvSpPr>
        <p:spPr bwMode="auto">
          <a:xfrm>
            <a:off x="4688114" y="1640114"/>
            <a:ext cx="2467429" cy="2699657"/>
          </a:xfrm>
          <a:custGeom>
            <a:avLst/>
            <a:gdLst>
              <a:gd name="connsiteX0" fmla="*/ 2467429 w 2467429"/>
              <a:gd name="connsiteY0" fmla="*/ 2699657 h 2699657"/>
              <a:gd name="connsiteX1" fmla="*/ 1640115 w 2467429"/>
              <a:gd name="connsiteY1" fmla="*/ 493486 h 2699657"/>
              <a:gd name="connsiteX2" fmla="*/ 0 w 2467429"/>
              <a:gd name="connsiteY2" fmla="*/ 0 h 269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7429" h="2699657">
                <a:moveTo>
                  <a:pt x="2467429" y="2699657"/>
                </a:moveTo>
                <a:cubicBezTo>
                  <a:pt x="2259391" y="1821543"/>
                  <a:pt x="2051353" y="943429"/>
                  <a:pt x="1640115" y="493486"/>
                </a:cubicBezTo>
                <a:cubicBezTo>
                  <a:pt x="1228877" y="43543"/>
                  <a:pt x="614438" y="21771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Digitaldesign mit Softwarepacket „</a:t>
            </a:r>
            <a:r>
              <a:rPr lang="de-DE" dirty="0" err="1"/>
              <a:t>Cadence</a:t>
            </a:r>
            <a:r>
              <a:rPr lang="de-DE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9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413250"/>
          </a:xfrm>
        </p:spPr>
        <p:txBody>
          <a:bodyPr/>
          <a:lstStyle/>
          <a:p>
            <a:r>
              <a:rPr lang="de-DE" dirty="0" smtClean="0"/>
              <a:t>Digital vs. Analog</a:t>
            </a:r>
          </a:p>
          <a:p>
            <a:r>
              <a:rPr lang="de-DE" dirty="0" smtClean="0"/>
              <a:t>Warum Binäre Zahlen?</a:t>
            </a:r>
          </a:p>
          <a:p>
            <a:r>
              <a:rPr lang="de-DE" dirty="0" smtClean="0"/>
              <a:t>Beispiel Komparator: Realisierung mit </a:t>
            </a:r>
            <a:r>
              <a:rPr lang="de-DE" dirty="0"/>
              <a:t>normaler Form</a:t>
            </a:r>
          </a:p>
          <a:p>
            <a:r>
              <a:rPr lang="de-DE" dirty="0" smtClean="0"/>
              <a:t>UND, ODER, normale Form (Definitionen)</a:t>
            </a:r>
            <a:endParaRPr lang="de-DE" dirty="0"/>
          </a:p>
          <a:p>
            <a:r>
              <a:rPr lang="de-DE" dirty="0" smtClean="0"/>
              <a:t>Vereinfachung von normalen Formen</a:t>
            </a:r>
            <a:endParaRPr lang="de-DE" dirty="0"/>
          </a:p>
          <a:p>
            <a:r>
              <a:rPr lang="de-DE" dirty="0" smtClean="0"/>
              <a:t>Realisierung von Gattern mithilfe von  Schaltern und Widerständen: NAND, AND, Inverter, NOR, OR</a:t>
            </a:r>
            <a:endParaRPr lang="de-DE" dirty="0"/>
          </a:p>
          <a:p>
            <a:r>
              <a:rPr lang="de-DE" dirty="0" smtClean="0"/>
              <a:t>Beispiel Komparator: Bit-Weise Implementierung</a:t>
            </a:r>
            <a:endParaRPr lang="de-DE" dirty="0"/>
          </a:p>
          <a:p>
            <a:r>
              <a:rPr lang="de-DE" dirty="0" smtClean="0"/>
              <a:t>Beispiel: </a:t>
            </a:r>
            <a:r>
              <a:rPr lang="de-DE" dirty="0" err="1" smtClean="0"/>
              <a:t>Adierer</a:t>
            </a:r>
            <a:endParaRPr lang="de-DE" dirty="0"/>
          </a:p>
          <a:p>
            <a:r>
              <a:rPr lang="de-DE" dirty="0" smtClean="0"/>
              <a:t>Kombinatorische </a:t>
            </a:r>
            <a:r>
              <a:rPr lang="de-DE" dirty="0"/>
              <a:t>und Sequenzschaltungen</a:t>
            </a:r>
          </a:p>
          <a:p>
            <a:r>
              <a:rPr lang="de-DE" dirty="0" smtClean="0"/>
              <a:t>Beispiel: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Komponenten: Zähler, </a:t>
            </a:r>
            <a:r>
              <a:rPr lang="de-DE" u="sng" dirty="0" smtClean="0"/>
              <a:t>Speicherzelle</a:t>
            </a:r>
            <a:endParaRPr lang="de-DE" u="sng" dirty="0"/>
          </a:p>
          <a:p>
            <a:r>
              <a:rPr lang="de-DE" dirty="0"/>
              <a:t>DRAM </a:t>
            </a:r>
            <a:r>
              <a:rPr lang="de-DE" dirty="0" smtClean="0"/>
              <a:t>-&gt; FF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049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/>
              <a:t>Wir leben in einer analogen Welt - </a:t>
            </a:r>
            <a:r>
              <a:rPr lang="de-DE" dirty="0" smtClean="0"/>
              <a:t>alle 'Messgrößen</a:t>
            </a:r>
            <a:r>
              <a:rPr lang="de-DE" dirty="0"/>
              <a:t>' unserer Umwelt (Licht, Töne, Temperatur, elektrische Spannungen, Druck etc..) sind </a:t>
            </a:r>
            <a:r>
              <a:rPr lang="de-DE" dirty="0" smtClean="0"/>
              <a:t>analog</a:t>
            </a:r>
          </a:p>
          <a:p>
            <a:r>
              <a:rPr lang="de-DE" dirty="0" smtClean="0"/>
              <a:t>Aber: Information war und ist oft „digital“ gespeichert und bearbeitet</a:t>
            </a:r>
            <a:endParaRPr lang="de-DE" dirty="0" smtClean="0"/>
          </a:p>
        </p:txBody>
      </p:sp>
      <p:sp>
        <p:nvSpPr>
          <p:cNvPr id="4" name="Vertikaler Bildlauf 3"/>
          <p:cNvSpPr/>
          <p:nvPr/>
        </p:nvSpPr>
        <p:spPr bwMode="auto">
          <a:xfrm flipH="1">
            <a:off x="2971800" y="3200400"/>
            <a:ext cx="914400" cy="1295400"/>
          </a:xfrm>
          <a:prstGeom prst="vertic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reihandform 5"/>
          <p:cNvSpPr/>
          <p:nvPr/>
        </p:nvSpPr>
        <p:spPr bwMode="auto">
          <a:xfrm>
            <a:off x="2390480" y="1945323"/>
            <a:ext cx="1545996" cy="675329"/>
          </a:xfrm>
          <a:custGeom>
            <a:avLst/>
            <a:gdLst>
              <a:gd name="connsiteX0" fmla="*/ 0 w 1545996"/>
              <a:gd name="connsiteY0" fmla="*/ 401951 h 675329"/>
              <a:gd name="connsiteX1" fmla="*/ 641023 w 1545996"/>
              <a:gd name="connsiteY1" fmla="*/ 6025 h 675329"/>
              <a:gd name="connsiteX2" fmla="*/ 1545996 w 1545996"/>
              <a:gd name="connsiteY2" fmla="*/ 675329 h 67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5996" h="675329">
                <a:moveTo>
                  <a:pt x="0" y="401951"/>
                </a:moveTo>
                <a:cubicBezTo>
                  <a:pt x="191678" y="181206"/>
                  <a:pt x="383357" y="-39538"/>
                  <a:pt x="641023" y="6025"/>
                </a:cubicBezTo>
                <a:cubicBezTo>
                  <a:pt x="898689" y="51588"/>
                  <a:pt x="1222342" y="363458"/>
                  <a:pt x="1545996" y="6753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3587685" y="1931239"/>
            <a:ext cx="754144" cy="679986"/>
          </a:xfrm>
          <a:custGeom>
            <a:avLst/>
            <a:gdLst>
              <a:gd name="connsiteX0" fmla="*/ 0 w 754144"/>
              <a:gd name="connsiteY0" fmla="*/ 331194 h 679986"/>
              <a:gd name="connsiteX1" fmla="*/ 358218 w 754144"/>
              <a:gd name="connsiteY1" fmla="*/ 10683 h 679986"/>
              <a:gd name="connsiteX2" fmla="*/ 754144 w 754144"/>
              <a:gd name="connsiteY2" fmla="*/ 679986 h 67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144" h="679986">
                <a:moveTo>
                  <a:pt x="0" y="331194"/>
                </a:moveTo>
                <a:cubicBezTo>
                  <a:pt x="116263" y="141872"/>
                  <a:pt x="232527" y="-47449"/>
                  <a:pt x="358218" y="10683"/>
                </a:cubicBezTo>
                <a:cubicBezTo>
                  <a:pt x="483909" y="68815"/>
                  <a:pt x="619026" y="374400"/>
                  <a:pt x="754144" y="6799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990600" y="3200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r Verbinder 9"/>
          <p:cNvCxnSpPr>
            <a:stCxn id="8" idx="4"/>
          </p:cNvCxnSpPr>
          <p:nvPr/>
        </p:nvCxnSpPr>
        <p:spPr bwMode="auto">
          <a:xfrm>
            <a:off x="1219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>
            <a:off x="8382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Gleichschenkliges Dreieck 12"/>
          <p:cNvSpPr/>
          <p:nvPr/>
        </p:nvSpPr>
        <p:spPr bwMode="auto">
          <a:xfrm>
            <a:off x="914400" y="3962400"/>
            <a:ext cx="6096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4876800" y="2514600"/>
            <a:ext cx="6096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5943600" y="2514600"/>
            <a:ext cx="228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ichtungspfeil 17"/>
          <p:cNvSpPr/>
          <p:nvPr/>
        </p:nvSpPr>
        <p:spPr bwMode="auto">
          <a:xfrm flipH="1">
            <a:off x="5410200" y="4495800"/>
            <a:ext cx="838200" cy="609600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477000" y="4495800"/>
            <a:ext cx="10735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10011011110</a:t>
            </a:r>
            <a:endParaRPr lang="en-US" dirty="0"/>
          </a:p>
        </p:txBody>
      </p:sp>
      <p:cxnSp>
        <p:nvCxnSpPr>
          <p:cNvPr id="21" name="Gerade Verbindung mit Pfeil 20"/>
          <p:cNvCxnSpPr>
            <a:endCxn id="18" idx="3"/>
          </p:cNvCxnSpPr>
          <p:nvPr/>
        </p:nvCxnSpPr>
        <p:spPr bwMode="auto">
          <a:xfrm>
            <a:off x="5181600" y="4800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Freihandform 22"/>
          <p:cNvSpPr/>
          <p:nvPr/>
        </p:nvSpPr>
        <p:spPr bwMode="auto">
          <a:xfrm>
            <a:off x="7032395" y="2071484"/>
            <a:ext cx="1545996" cy="675329"/>
          </a:xfrm>
          <a:custGeom>
            <a:avLst/>
            <a:gdLst>
              <a:gd name="connsiteX0" fmla="*/ 0 w 1545996"/>
              <a:gd name="connsiteY0" fmla="*/ 401951 h 675329"/>
              <a:gd name="connsiteX1" fmla="*/ 641023 w 1545996"/>
              <a:gd name="connsiteY1" fmla="*/ 6025 h 675329"/>
              <a:gd name="connsiteX2" fmla="*/ 1545996 w 1545996"/>
              <a:gd name="connsiteY2" fmla="*/ 675329 h 67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5996" h="675329">
                <a:moveTo>
                  <a:pt x="0" y="401951"/>
                </a:moveTo>
                <a:cubicBezTo>
                  <a:pt x="191678" y="181206"/>
                  <a:pt x="383357" y="-39538"/>
                  <a:pt x="641023" y="6025"/>
                </a:cubicBezTo>
                <a:cubicBezTo>
                  <a:pt x="898689" y="51588"/>
                  <a:pt x="1222342" y="363458"/>
                  <a:pt x="1545996" y="6753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Freihandform 23"/>
          <p:cNvSpPr/>
          <p:nvPr/>
        </p:nvSpPr>
        <p:spPr bwMode="auto">
          <a:xfrm>
            <a:off x="8229600" y="2057400"/>
            <a:ext cx="754144" cy="679986"/>
          </a:xfrm>
          <a:custGeom>
            <a:avLst/>
            <a:gdLst>
              <a:gd name="connsiteX0" fmla="*/ 0 w 754144"/>
              <a:gd name="connsiteY0" fmla="*/ 331194 h 679986"/>
              <a:gd name="connsiteX1" fmla="*/ 358218 w 754144"/>
              <a:gd name="connsiteY1" fmla="*/ 10683 h 679986"/>
              <a:gd name="connsiteX2" fmla="*/ 754144 w 754144"/>
              <a:gd name="connsiteY2" fmla="*/ 679986 h 67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144" h="679986">
                <a:moveTo>
                  <a:pt x="0" y="331194"/>
                </a:moveTo>
                <a:cubicBezTo>
                  <a:pt x="116263" y="141872"/>
                  <a:pt x="232527" y="-47449"/>
                  <a:pt x="358218" y="10683"/>
                </a:cubicBezTo>
                <a:cubicBezTo>
                  <a:pt x="483909" y="68815"/>
                  <a:pt x="619026" y="374400"/>
                  <a:pt x="754144" y="6799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Stern mit 4 Zacken 21"/>
          <p:cNvSpPr/>
          <p:nvPr/>
        </p:nvSpPr>
        <p:spPr bwMode="auto">
          <a:xfrm>
            <a:off x="1524000" y="1905000"/>
            <a:ext cx="609600" cy="609600"/>
          </a:xfrm>
          <a:prstGeom prst="star4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Stern mit 4 Zacken 25"/>
          <p:cNvSpPr/>
          <p:nvPr/>
        </p:nvSpPr>
        <p:spPr bwMode="auto">
          <a:xfrm>
            <a:off x="6324600" y="1905000"/>
            <a:ext cx="609600" cy="609600"/>
          </a:xfrm>
          <a:prstGeom prst="star4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7620000" y="44958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4800600" y="2438400"/>
            <a:ext cx="1600200" cy="2895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800600" y="51054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Analog</a:t>
            </a:r>
            <a:endParaRPr lang="en-US" dirty="0"/>
          </a:p>
        </p:txBody>
      </p:sp>
      <p:sp>
        <p:nvSpPr>
          <p:cNvPr id="32" name="Textfeld 31"/>
          <p:cNvSpPr txBox="1"/>
          <p:nvPr/>
        </p:nvSpPr>
        <p:spPr>
          <a:xfrm>
            <a:off x="8026707" y="51054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Digital</a:t>
            </a:r>
            <a:endParaRPr lang="en-US" dirty="0"/>
          </a:p>
        </p:txBody>
      </p:sp>
      <p:cxnSp>
        <p:nvCxnSpPr>
          <p:cNvPr id="14336" name="Gerader Verbinder 14335"/>
          <p:cNvCxnSpPr>
            <a:stCxn id="25" idx="0"/>
          </p:cNvCxnSpPr>
          <p:nvPr/>
        </p:nvCxnSpPr>
        <p:spPr bwMode="auto">
          <a:xfrm flipV="1">
            <a:off x="8001000" y="3581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r Verbinder 14339"/>
          <p:cNvCxnSpPr/>
          <p:nvPr/>
        </p:nvCxnSpPr>
        <p:spPr bwMode="auto">
          <a:xfrm flipH="1">
            <a:off x="70866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 flipV="1">
            <a:off x="74676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 flipV="1">
            <a:off x="77724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r Verbinder 40"/>
          <p:cNvCxnSpPr/>
          <p:nvPr/>
        </p:nvCxnSpPr>
        <p:spPr bwMode="auto">
          <a:xfrm flipV="1">
            <a:off x="82296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 flipV="1">
            <a:off x="8458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Rechteck 43"/>
          <p:cNvSpPr/>
          <p:nvPr/>
        </p:nvSpPr>
        <p:spPr bwMode="auto">
          <a:xfrm>
            <a:off x="8077200" y="2819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Rechteck 44"/>
          <p:cNvSpPr/>
          <p:nvPr/>
        </p:nvSpPr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r Verbinder 47"/>
          <p:cNvCxnSpPr>
            <a:endCxn id="14" idx="2"/>
          </p:cNvCxnSpPr>
          <p:nvPr/>
        </p:nvCxnSpPr>
        <p:spPr bwMode="auto">
          <a:xfrm flipV="1">
            <a:off x="5181600" y="3429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248400" y="48006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7" name="Rechteck 14346"/>
          <p:cNvSpPr/>
          <p:nvPr/>
        </p:nvSpPr>
        <p:spPr bwMode="auto">
          <a:xfrm>
            <a:off x="6477000" y="4114800"/>
            <a:ext cx="2133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r Verbinder 54"/>
          <p:cNvCxnSpPr/>
          <p:nvPr/>
        </p:nvCxnSpPr>
        <p:spPr bwMode="auto">
          <a:xfrm>
            <a:off x="11430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1295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3073649" y="34290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ABCDE</a:t>
            </a:r>
            <a:endParaRPr lang="en-US" dirty="0"/>
          </a:p>
        </p:txBody>
      </p:sp>
      <p:grpSp>
        <p:nvGrpSpPr>
          <p:cNvPr id="14349" name="Gruppieren 14348"/>
          <p:cNvGrpSpPr/>
          <p:nvPr/>
        </p:nvGrpSpPr>
        <p:grpSpPr>
          <a:xfrm>
            <a:off x="2057400" y="3581400"/>
            <a:ext cx="457200" cy="116116"/>
            <a:chOff x="1441515" y="5002961"/>
            <a:chExt cx="2817829" cy="715652"/>
          </a:xfrm>
        </p:grpSpPr>
        <p:sp>
          <p:nvSpPr>
            <p:cNvPr id="59" name="Freihandform 58"/>
            <p:cNvSpPr/>
            <p:nvPr/>
          </p:nvSpPr>
          <p:spPr bwMode="auto">
            <a:xfrm>
              <a:off x="2307995" y="5043284"/>
              <a:ext cx="1545996" cy="675329"/>
            </a:xfrm>
            <a:custGeom>
              <a:avLst/>
              <a:gdLst>
                <a:gd name="connsiteX0" fmla="*/ 0 w 1545996"/>
                <a:gd name="connsiteY0" fmla="*/ 401951 h 675329"/>
                <a:gd name="connsiteX1" fmla="*/ 641023 w 1545996"/>
                <a:gd name="connsiteY1" fmla="*/ 6025 h 675329"/>
                <a:gd name="connsiteX2" fmla="*/ 1545996 w 1545996"/>
                <a:gd name="connsiteY2" fmla="*/ 675329 h 67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5996" h="675329">
                  <a:moveTo>
                    <a:pt x="0" y="401951"/>
                  </a:moveTo>
                  <a:cubicBezTo>
                    <a:pt x="191678" y="181206"/>
                    <a:pt x="383357" y="-39538"/>
                    <a:pt x="641023" y="6025"/>
                  </a:cubicBezTo>
                  <a:cubicBezTo>
                    <a:pt x="898689" y="51588"/>
                    <a:pt x="1222342" y="363458"/>
                    <a:pt x="1545996" y="675329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Freihandform 59"/>
            <p:cNvSpPr/>
            <p:nvPr/>
          </p:nvSpPr>
          <p:spPr bwMode="auto">
            <a:xfrm>
              <a:off x="3505200" y="5029200"/>
              <a:ext cx="754144" cy="679986"/>
            </a:xfrm>
            <a:custGeom>
              <a:avLst/>
              <a:gdLst>
                <a:gd name="connsiteX0" fmla="*/ 0 w 754144"/>
                <a:gd name="connsiteY0" fmla="*/ 331194 h 679986"/>
                <a:gd name="connsiteX1" fmla="*/ 358218 w 754144"/>
                <a:gd name="connsiteY1" fmla="*/ 10683 h 679986"/>
                <a:gd name="connsiteX2" fmla="*/ 754144 w 754144"/>
                <a:gd name="connsiteY2" fmla="*/ 679986 h 67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144" h="679986">
                  <a:moveTo>
                    <a:pt x="0" y="331194"/>
                  </a:moveTo>
                  <a:cubicBezTo>
                    <a:pt x="116263" y="141872"/>
                    <a:pt x="232527" y="-47449"/>
                    <a:pt x="358218" y="10683"/>
                  </a:cubicBezTo>
                  <a:cubicBezTo>
                    <a:pt x="483909" y="68815"/>
                    <a:pt x="619026" y="374400"/>
                    <a:pt x="754144" y="679986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Stern mit 4 Zacken 60"/>
            <p:cNvSpPr/>
            <p:nvPr/>
          </p:nvSpPr>
          <p:spPr bwMode="auto">
            <a:xfrm>
              <a:off x="1441515" y="5002961"/>
              <a:ext cx="609600" cy="609600"/>
            </a:xfrm>
            <a:prstGeom prst="star4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50" name="Rechteck 14349"/>
          <p:cNvSpPr/>
          <p:nvPr/>
        </p:nvSpPr>
        <p:spPr bwMode="auto">
          <a:xfrm>
            <a:off x="1905000" y="3352800"/>
            <a:ext cx="8382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>
            <a:off x="1524000" y="2590800"/>
            <a:ext cx="447955" cy="5241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775901" y="4038600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„Analog“</a:t>
            </a:r>
            <a:endParaRPr lang="en-US" dirty="0"/>
          </a:p>
        </p:txBody>
      </p:sp>
      <p:sp>
        <p:nvSpPr>
          <p:cNvPr id="67" name="Textfeld 66"/>
          <p:cNvSpPr txBox="1"/>
          <p:nvPr/>
        </p:nvSpPr>
        <p:spPr>
          <a:xfrm>
            <a:off x="2995101" y="4572000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„Digital“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8398774" y="3352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965450"/>
          </a:xfrm>
        </p:spPr>
        <p:txBody>
          <a:bodyPr/>
          <a:lstStyle/>
          <a:p>
            <a:r>
              <a:rPr lang="de-DE" dirty="0" smtClean="0"/>
              <a:t>Vorteile von digitaler Datenverarbeitung</a:t>
            </a:r>
          </a:p>
          <a:p>
            <a:r>
              <a:rPr lang="de-DE" dirty="0" smtClean="0"/>
              <a:t>Schaltungen und Geräte sind kleiner und flexibler</a:t>
            </a:r>
          </a:p>
          <a:p>
            <a:r>
              <a:rPr lang="de-DE" dirty="0" smtClean="0"/>
              <a:t>Mathematische Operationen mit Bits sind einfacher zu realisieren als mit analogen Größen</a:t>
            </a:r>
          </a:p>
          <a:p>
            <a:r>
              <a:rPr lang="de-DE" dirty="0" smtClean="0"/>
              <a:t>Rauschen beeinträchtigt ein digitales Signal weniger – falls Rauschen unter einer schwelle liegt -&gt; keine Störung</a:t>
            </a:r>
          </a:p>
          <a:p>
            <a:r>
              <a:rPr lang="de-DE" dirty="0" smtClean="0"/>
              <a:t>Aber: digitales Signal ist an sich verlustbehaftet (Quantisierungs- und Abtastfehler)</a:t>
            </a:r>
          </a:p>
          <a:p>
            <a:r>
              <a:rPr lang="de-DE" dirty="0" smtClean="0"/>
              <a:t>Auch: digitale Signalbearbeitung ist nie in </a:t>
            </a:r>
            <a:r>
              <a:rPr lang="de-DE" dirty="0"/>
              <a:t>E</a:t>
            </a:r>
            <a:r>
              <a:rPr lang="de-DE" dirty="0" smtClean="0"/>
              <a:t>chtzeit</a:t>
            </a:r>
          </a:p>
          <a:p>
            <a:r>
              <a:rPr lang="de-DE" dirty="0" smtClean="0"/>
              <a:t>CMOS Transistoren (geeignet für DS) sind deutlich kleiner als bipolare Transistoren (geeignet für AS)</a:t>
            </a:r>
          </a:p>
          <a:p>
            <a:r>
              <a:rPr lang="de-DE" dirty="0" smtClean="0"/>
              <a:t>Aber: Alle digitalen Komponenten sind im Grunde analog</a:t>
            </a:r>
          </a:p>
          <a:p>
            <a:r>
              <a:rPr lang="de-DE" dirty="0" smtClean="0"/>
              <a:t>Schnittstellen zwischen uns und digitalen Geräten sind analog</a:t>
            </a:r>
          </a:p>
          <a:p>
            <a:r>
              <a:rPr lang="de-DE" dirty="0" smtClean="0"/>
              <a:t>-&gt; Ingenieure im Bereich AE sind auch gefragt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5342230"/>
            <a:ext cx="2209800" cy="1210970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5723230"/>
            <a:ext cx="1270917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9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032250"/>
          </a:xfrm>
        </p:spPr>
        <p:txBody>
          <a:bodyPr/>
          <a:lstStyle/>
          <a:p>
            <a:r>
              <a:rPr lang="de-DE" dirty="0" smtClean="0"/>
              <a:t>Wir: Dezimalzahlen und Alphabet</a:t>
            </a:r>
          </a:p>
          <a:p>
            <a:r>
              <a:rPr lang="de-DE" dirty="0" smtClean="0"/>
              <a:t>Elektronik: </a:t>
            </a:r>
            <a:r>
              <a:rPr lang="de-DE" dirty="0" smtClean="0"/>
              <a:t>fast immer binäre </a:t>
            </a:r>
            <a:r>
              <a:rPr lang="de-DE" dirty="0" smtClean="0"/>
              <a:t>Codes</a:t>
            </a:r>
          </a:p>
          <a:p>
            <a:r>
              <a:rPr lang="de-DE" dirty="0" smtClean="0"/>
              <a:t>Beispiel: Acht-Bit </a:t>
            </a:r>
            <a:r>
              <a:rPr lang="de-DE" dirty="0" smtClean="0"/>
              <a:t>Zahl</a:t>
            </a:r>
            <a:endParaRPr lang="de-DE" dirty="0" smtClean="0"/>
          </a:p>
          <a:p>
            <a:r>
              <a:rPr lang="de-DE" dirty="0"/>
              <a:t>Sie </a:t>
            </a:r>
            <a:r>
              <a:rPr lang="de-DE" dirty="0" smtClean="0"/>
              <a:t>besteht </a:t>
            </a:r>
            <a:r>
              <a:rPr lang="de-DE" dirty="0"/>
              <a:t>aus acht Stellen die entweder 0 oder 1 sein können. Jede Stelle nennen wir </a:t>
            </a:r>
            <a:r>
              <a:rPr lang="de-DE" dirty="0" smtClean="0"/>
              <a:t>ein Bit</a:t>
            </a:r>
          </a:p>
          <a:p>
            <a:r>
              <a:rPr lang="de-DE" dirty="0" smtClean="0"/>
              <a:t>8-Bit: </a:t>
            </a:r>
            <a:r>
              <a:rPr lang="de-DE" dirty="0" smtClean="0"/>
              <a:t>2^8 = 256 </a:t>
            </a:r>
            <a:r>
              <a:rPr lang="de-DE" dirty="0" smtClean="0"/>
              <a:t>Kombinationen, Zahlen 0-255 oder -128 bis 127</a:t>
            </a:r>
          </a:p>
          <a:p>
            <a:r>
              <a:rPr lang="de-DE" dirty="0"/>
              <a:t>2^3 = 8</a:t>
            </a:r>
          </a:p>
          <a:p>
            <a:r>
              <a:rPr lang="de-DE" dirty="0"/>
              <a:t>2^4 = 16</a:t>
            </a:r>
          </a:p>
          <a:p>
            <a:r>
              <a:rPr lang="de-DE" dirty="0"/>
              <a:t>… </a:t>
            </a:r>
          </a:p>
          <a:p>
            <a:r>
              <a:rPr lang="de-DE" dirty="0"/>
              <a:t>2^10 =1024</a:t>
            </a:r>
          </a:p>
          <a:p>
            <a:r>
              <a:rPr lang="de-DE" dirty="0" smtClean="0"/>
              <a:t>2^(1N) </a:t>
            </a:r>
            <a:r>
              <a:rPr lang="de-DE" dirty="0"/>
              <a:t>~ 2^N x </a:t>
            </a:r>
            <a:r>
              <a:rPr lang="de-DE" dirty="0" smtClean="0"/>
              <a:t>1000 = 2^N 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8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2406</Words>
  <Application>Microsoft Office PowerPoint</Application>
  <PresentationFormat>Bildschirmpräsentation (4:3)</PresentationFormat>
  <Paragraphs>635</Paragraphs>
  <Slides>42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4" baseType="lpstr">
      <vt:lpstr>Arial</vt:lpstr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1398</cp:revision>
  <dcterms:created xsi:type="dcterms:W3CDTF">2010-08-30T10:07:17Z</dcterms:created>
  <dcterms:modified xsi:type="dcterms:W3CDTF">2017-04-25T08:43:37Z</dcterms:modified>
</cp:coreProperties>
</file>